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8" r:id="rId3"/>
    <p:sldId id="260" r:id="rId4"/>
    <p:sldId id="261" r:id="rId5"/>
    <p:sldId id="263" r:id="rId6"/>
    <p:sldId id="280" r:id="rId7"/>
    <p:sldId id="281" r:id="rId8"/>
    <p:sldId id="288" r:id="rId9"/>
    <p:sldId id="282" r:id="rId10"/>
    <p:sldId id="283" r:id="rId11"/>
    <p:sldId id="284" r:id="rId12"/>
    <p:sldId id="285" r:id="rId13"/>
    <p:sldId id="289" r:id="rId14"/>
    <p:sldId id="293" r:id="rId15"/>
    <p:sldId id="291" r:id="rId16"/>
    <p:sldId id="292" r:id="rId17"/>
    <p:sldId id="265" r:id="rId18"/>
    <p:sldId id="266" r:id="rId19"/>
    <p:sldId id="267" r:id="rId20"/>
    <p:sldId id="270" r:id="rId21"/>
    <p:sldId id="271" r:id="rId22"/>
    <p:sldId id="272" r:id="rId23"/>
    <p:sldId id="269" r:id="rId24"/>
    <p:sldId id="273" r:id="rId25"/>
    <p:sldId id="274" r:id="rId26"/>
    <p:sldId id="275" r:id="rId27"/>
    <p:sldId id="279" r:id="rId28"/>
    <p:sldId id="264" r:id="rId29"/>
    <p:sldId id="294" r:id="rId30"/>
    <p:sldId id="262" r:id="rId31"/>
    <p:sldId id="287" r:id="rId32"/>
    <p:sldId id="286" r:id="rId33"/>
    <p:sldId id="257" r:id="rId34"/>
    <p:sldId id="259" r:id="rId3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5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a:tcStyle>
        <a:tcBdr/>
        <a:fill>
          <a:solidFill>
            <a:srgbClr val="E6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EF1"/>
          </a:solidFill>
        </a:fill>
      </a:tcStyle>
    </a:wholeTbl>
    <a:band2H>
      <a:tcTxStyle/>
      <a:tcStyle>
        <a:tcBdr/>
        <a:fill>
          <a:solidFill>
            <a:srgbClr val="E6F6F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9CE"/>
          </a:solidFill>
        </a:fill>
      </a:tcStyle>
    </a:wholeTbl>
    <a:band2H>
      <a:tcTxStyle/>
      <a:tcStyle>
        <a:tcBdr/>
        <a:fill>
          <a:solidFill>
            <a:srgbClr val="F0F4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5" d="100"/>
          <a:sy n="115" d="100"/>
        </p:scale>
        <p:origin x="6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xfrm>
            <a:off x="1143000" y="685800"/>
            <a:ext cx="4572000" cy="3429000"/>
          </a:xfrm>
          <a:prstGeom prst="rect">
            <a:avLst/>
          </a:prstGeom>
        </p:spPr>
        <p:txBody>
          <a:bodyPr/>
          <a:lstStyle/>
          <a:p>
            <a:endParaRPr/>
          </a:p>
        </p:txBody>
      </p:sp>
      <p:sp>
        <p:nvSpPr>
          <p:cNvPr id="59" name="Shape 5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 of active treatment: ANY of endotracheal intubation, face mask ventilation, nasal continuous positive airway pressure, chest compressions, or epinephrine administration</a:t>
            </a:r>
          </a:p>
          <a:p>
            <a:r>
              <a:rPr lang="en-US" dirty="0"/>
              <a:t>Excluded: provided comfort care or those who did not receive proactive treatment were excluded, in order to get at the babies getting these things but not for survival</a:t>
            </a:r>
          </a:p>
          <a:p>
            <a:pPr marL="0" marR="0" lvl="0" indent="0" defTabSz="914400" eaLnBrk="1" fontAlgn="auto" latinLnBrk="0" hangingPunct="1">
              <a:lnSpc>
                <a:spcPct val="100000"/>
              </a:lnSpc>
              <a:spcBef>
                <a:spcPts val="0"/>
              </a:spcBef>
              <a:spcAft>
                <a:spcPts val="0"/>
              </a:spcAft>
              <a:buClrTx/>
              <a:buSzTx/>
              <a:buFontTx/>
              <a:buNone/>
              <a:tabLst/>
              <a:defRPr/>
            </a:pPr>
            <a:r>
              <a:rPr lang="en-US" dirty="0"/>
              <a:t>Comprehensive treatment was defined as the provision of antenatal corticosteroids (ACS) and proactive neonatal care</a:t>
            </a:r>
          </a:p>
          <a:p>
            <a:endParaRPr lang="en-US" dirty="0"/>
          </a:p>
          <a:p>
            <a:endParaRPr lang="en-US" dirty="0"/>
          </a:p>
          <a:p>
            <a:r>
              <a:rPr lang="en-US" dirty="0"/>
              <a:t>Studies that reported NICU admissions but excluded delivery room deaths were excluded unless reviewers could tell that proactive treatment was provided in the delivery room (opacity)</a:t>
            </a:r>
          </a:p>
          <a:p>
            <a:endParaRPr lang="en-US" dirty="0"/>
          </a:p>
          <a:p>
            <a:r>
              <a:rPr lang="en-US" dirty="0"/>
              <a:t>Studies that described multiple approaches were included if individual group outcomes were reported</a:t>
            </a:r>
          </a:p>
          <a:p>
            <a:endParaRPr lang="en-US" dirty="0"/>
          </a:p>
          <a:p>
            <a:r>
              <a:rPr lang="en-US" dirty="0"/>
              <a:t>All reproductive losses (IUFD, SAB, EAB) were excluded. </a:t>
            </a:r>
          </a:p>
          <a:p>
            <a:r>
              <a:rPr lang="en-US" dirty="0"/>
              <a:t>Anomalous babies were excluded</a:t>
            </a:r>
          </a:p>
          <a:p>
            <a:endParaRPr lang="en-US" dirty="0"/>
          </a:p>
          <a:p>
            <a:r>
              <a:rPr lang="en-US" dirty="0"/>
              <a:t>GA had to be determined by a way other than by neonatal examination and included 22w0d</a:t>
            </a:r>
          </a:p>
          <a:p>
            <a:endParaRPr lang="en-US" dirty="0"/>
          </a:p>
        </p:txBody>
      </p:sp>
    </p:spTree>
    <p:extLst>
      <p:ext uri="{BB962C8B-B14F-4D97-AF65-F5344CB8AC3E}">
        <p14:creationId xmlns:p14="http://schemas.microsoft.com/office/powerpoint/2010/main" val="3814673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authors allowed for secular trends:</a:t>
            </a:r>
          </a:p>
          <a:p>
            <a:r>
              <a:rPr lang="en-US" dirty="0"/>
              <a:t>potential changes in survival over time, the cohort was divided into 2 epochs: epoch 1 (before 2010) and epoch 2 (2010e2020).</a:t>
            </a:r>
          </a:p>
          <a:p>
            <a:endParaRPr lang="en-US" dirty="0"/>
          </a:p>
          <a:p>
            <a:r>
              <a:rPr lang="en-US" dirty="0"/>
              <a:t>The </a:t>
            </a:r>
            <a:r>
              <a:rPr lang="en-US" dirty="0" err="1"/>
              <a:t>uathors</a:t>
            </a:r>
            <a:r>
              <a:rPr lang="en-US" dirty="0"/>
              <a:t> grouped study locales:</a:t>
            </a:r>
          </a:p>
          <a:p>
            <a:r>
              <a:rPr lang="en-US" dirty="0"/>
              <a:t>: (1) single referral hospital, (2) multihospital or multicenter network, and (3) geographically defined (</a:t>
            </a:r>
            <a:r>
              <a:rPr lang="en-US" dirty="0" err="1"/>
              <a:t>eg</a:t>
            </a:r>
            <a:r>
              <a:rPr lang="en-US" dirty="0"/>
              <a:t>, community and referral hospitals, births outside of hospitals)</a:t>
            </a:r>
          </a:p>
          <a:p>
            <a:endParaRPr lang="en-US" dirty="0"/>
          </a:p>
          <a:p>
            <a:r>
              <a:rPr lang="en-US" dirty="0" err="1"/>
              <a:t>Resusc</a:t>
            </a:r>
            <a:r>
              <a:rPr lang="en-US" dirty="0"/>
              <a:t> policy:</a:t>
            </a:r>
          </a:p>
          <a:p>
            <a:r>
              <a:rPr lang="en-US" dirty="0"/>
              <a:t>(1) universal resuscitation (</a:t>
            </a:r>
            <a:r>
              <a:rPr lang="en-US" dirty="0" err="1"/>
              <a:t>eg</a:t>
            </a:r>
            <a:r>
              <a:rPr lang="en-US" dirty="0"/>
              <a:t>, consistent policy of resuscitation), (2) shared decision (</a:t>
            </a:r>
            <a:r>
              <a:rPr lang="en-US" dirty="0" err="1"/>
              <a:t>eg</a:t>
            </a:r>
            <a:r>
              <a:rPr lang="en-US" dirty="0"/>
              <a:t>, treatment based on parental decision in consultation with the healthcare team), and (3) </a:t>
            </a:r>
            <a:r>
              <a:rPr lang="en-US" dirty="0" err="1"/>
              <a:t>nonresuscitation</a:t>
            </a:r>
            <a:r>
              <a:rPr lang="en-US" dirty="0"/>
              <a:t> (</a:t>
            </a:r>
            <a:r>
              <a:rPr lang="en-US" dirty="0" err="1"/>
              <a:t>eg</a:t>
            </a:r>
            <a:r>
              <a:rPr lang="en-US" dirty="0"/>
              <a:t>, a policy that encouraged </a:t>
            </a:r>
            <a:r>
              <a:rPr lang="en-US" dirty="0" err="1"/>
              <a:t>nonresuscitation</a:t>
            </a:r>
            <a:r>
              <a:rPr lang="en-US" dirty="0"/>
              <a:t>) or undetermined (</a:t>
            </a:r>
            <a:r>
              <a:rPr lang="en-US" dirty="0" err="1"/>
              <a:t>eg</a:t>
            </a:r>
            <a:r>
              <a:rPr lang="en-US" dirty="0"/>
              <a:t>, studies from multicenter networks with highly variable approaches).</a:t>
            </a:r>
          </a:p>
        </p:txBody>
      </p:sp>
    </p:spTree>
    <p:extLst>
      <p:ext uri="{BB962C8B-B14F-4D97-AF65-F5344CB8AC3E}">
        <p14:creationId xmlns:p14="http://schemas.microsoft.com/office/powerpoint/2010/main" val="183494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They also asked for outcomes about individual outcomes, such as bronchopulmonary dysplasia (BPD)</a:t>
            </a:r>
          </a:p>
        </p:txBody>
      </p:sp>
    </p:spTree>
    <p:extLst>
      <p:ext uri="{BB962C8B-B14F-4D97-AF65-F5344CB8AC3E}">
        <p14:creationId xmlns:p14="http://schemas.microsoft.com/office/powerpoint/2010/main" val="338486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Unfortunately, researchers planned to do Bayley II-III but had to settle for the way studies reported outcomes</a:t>
            </a:r>
          </a:p>
          <a:p>
            <a:r>
              <a:rPr lang="en-US" dirty="0"/>
              <a:t>Unfortunately, they wanted school-age outcomes but those were not available for these babies</a:t>
            </a:r>
          </a:p>
        </p:txBody>
      </p:sp>
    </p:spTree>
    <p:extLst>
      <p:ext uri="{BB962C8B-B14F-4D97-AF65-F5344CB8AC3E}">
        <p14:creationId xmlns:p14="http://schemas.microsoft.com/office/powerpoint/2010/main" val="1868930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cumin Pro"/>
              </a:rPr>
              <a:t>5.5%</a:t>
            </a:r>
            <a:r>
              <a:rPr lang="en-US" dirty="0">
                <a:latin typeface="Acumin Pro"/>
              </a:rPr>
              <a:t> of deaths occurred in the delivery room</a:t>
            </a:r>
            <a:br>
              <a:rPr lang="en-US" dirty="0">
                <a:latin typeface="Acumin Pro"/>
              </a:rPr>
            </a:br>
            <a:endParaRPr lang="en-US" dirty="0">
              <a:latin typeface="Acumin Pro"/>
            </a:endParaRPr>
          </a:p>
          <a:p>
            <a:pPr marL="0" marR="0" lvl="0" indent="0" defTabSz="914400" eaLnBrk="1" fontAlgn="auto" latinLnBrk="0" hangingPunct="1">
              <a:lnSpc>
                <a:spcPct val="100000"/>
              </a:lnSpc>
              <a:spcBef>
                <a:spcPts val="0"/>
              </a:spcBef>
              <a:spcAft>
                <a:spcPts val="0"/>
              </a:spcAft>
              <a:buClrTx/>
              <a:buSzTx/>
              <a:buFontTx/>
              <a:buNone/>
              <a:tabLst/>
              <a:defRPr/>
            </a:pPr>
            <a:r>
              <a:rPr lang="en-US" dirty="0"/>
              <a:t>Among 8 studies reporting ND outcomes beyond hospital discharge, 3 studies were not included in analysis of NDI because assessments were not conducted using BSID II or III. Of the 5 included studies with a BSID assessment, the risk of bias was moderate to low for 3 studies and moderate to high for 2 studies</a:t>
            </a:r>
          </a:p>
          <a:p>
            <a:endParaRPr lang="en-US" dirty="0"/>
          </a:p>
        </p:txBody>
      </p:sp>
    </p:spTree>
    <p:extLst>
      <p:ext uri="{BB962C8B-B14F-4D97-AF65-F5344CB8AC3E}">
        <p14:creationId xmlns:p14="http://schemas.microsoft.com/office/powerpoint/2010/main" val="367453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p:txBody>
      </p:sp>
    </p:spTree>
    <p:extLst>
      <p:ext uri="{BB962C8B-B14F-4D97-AF65-F5344CB8AC3E}">
        <p14:creationId xmlns:p14="http://schemas.microsoft.com/office/powerpoint/2010/main" val="307790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24 of 31 studies reported only survival to hospital dc</a:t>
            </a:r>
          </a:p>
          <a:p>
            <a:r>
              <a:rPr lang="en-US" dirty="0"/>
              <a:t>7 studies reported survival to 1 year of age</a:t>
            </a:r>
          </a:p>
        </p:txBody>
      </p:sp>
    </p:spTree>
    <p:extLst>
      <p:ext uri="{BB962C8B-B14F-4D97-AF65-F5344CB8AC3E}">
        <p14:creationId xmlns:p14="http://schemas.microsoft.com/office/powerpoint/2010/main" val="2180655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From 2010-2019, 32,552 extremely preterm infants randomized in 201 RCTs • In 75 (37.3%) RCTs, infants </a:t>
            </a:r>
          </a:p>
        </p:txBody>
      </p:sp>
    </p:spTree>
    <p:extLst>
      <p:ext uri="{BB962C8B-B14F-4D97-AF65-F5344CB8AC3E}">
        <p14:creationId xmlns:p14="http://schemas.microsoft.com/office/powerpoint/2010/main" val="59166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Lantos and Meadow1 describe a “</a:t>
            </a:r>
            <a:r>
              <a:rPr lang="en-US" dirty="0" err="1"/>
              <a:t>selffulfilling</a:t>
            </a:r>
            <a:r>
              <a:rPr lang="en-US" dirty="0"/>
              <a:t> prophecy” in the care of premature infants, wherein policies to limit treatments lead to lower survival rates; alternatively, policies to provide neonatal treatment consistently lead to greater survival rates.</a:t>
            </a:r>
          </a:p>
        </p:txBody>
      </p:sp>
    </p:spTree>
    <p:extLst>
      <p:ext uri="{BB962C8B-B14F-4D97-AF65-F5344CB8AC3E}">
        <p14:creationId xmlns:p14="http://schemas.microsoft.com/office/powerpoint/2010/main" val="3410655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22" name="Rectangle"/>
          <p:cNvSpPr/>
          <p:nvPr/>
        </p:nvSpPr>
        <p:spPr>
          <a:xfrm>
            <a:off x="-20789" y="-123152"/>
            <a:ext cx="110912" cy="5389804"/>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23" name="Picture 4" descr="Picture 4"/>
          <p:cNvPicPr>
            <a:picLocks noChangeAspect="1"/>
          </p:cNvPicPr>
          <p:nvPr/>
        </p:nvPicPr>
        <p:blipFill>
          <a:blip r:embed="rId2"/>
          <a:stretch>
            <a:fillRect/>
          </a:stretch>
        </p:blipFill>
        <p:spPr>
          <a:xfrm>
            <a:off x="235510" y="183921"/>
            <a:ext cx="885927" cy="166906"/>
          </a:xfrm>
          <a:prstGeom prst="rect">
            <a:avLst/>
          </a:prstGeom>
          <a:ln w="12700">
            <a:miter lim="400000"/>
          </a:ln>
        </p:spPr>
      </p:pic>
      <p:sp>
        <p:nvSpPr>
          <p:cNvPr id="24" name="Rectangle"/>
          <p:cNvSpPr/>
          <p:nvPr/>
        </p:nvSpPr>
        <p:spPr>
          <a:xfrm>
            <a:off x="-20789" y="2573809"/>
            <a:ext cx="110912" cy="1321239"/>
          </a:xfrm>
          <a:prstGeom prst="rect">
            <a:avLst/>
          </a:prstGeom>
          <a:solidFill>
            <a:srgbClr val="D9B2A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25" name="Rectangle"/>
          <p:cNvSpPr/>
          <p:nvPr/>
        </p:nvSpPr>
        <p:spPr>
          <a:xfrm>
            <a:off x="-20789" y="1269942"/>
            <a:ext cx="110912" cy="1321240"/>
          </a:xfrm>
          <a:prstGeom prst="rect">
            <a:avLst/>
          </a:prstGeom>
          <a:solidFill>
            <a:srgbClr val="3D647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26" name="Rectangle"/>
          <p:cNvSpPr/>
          <p:nvPr/>
        </p:nvSpPr>
        <p:spPr>
          <a:xfrm>
            <a:off x="-20789" y="3894609"/>
            <a:ext cx="110912" cy="1321239"/>
          </a:xfrm>
          <a:prstGeom prst="rect">
            <a:avLst/>
          </a:prstGeom>
          <a:solidFill>
            <a:srgbClr val="B8C8C0"/>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27" name="Rectangle"/>
          <p:cNvSpPr/>
          <p:nvPr/>
        </p:nvSpPr>
        <p:spPr>
          <a:xfrm>
            <a:off x="-20789" y="-25458"/>
            <a:ext cx="110912" cy="1321240"/>
          </a:xfrm>
          <a:prstGeom prst="rect">
            <a:avLst/>
          </a:prstGeom>
          <a:solidFill>
            <a:srgbClr val="A75967"/>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28" name="AAPLOG Logo Icon_Black.png" descr="AAPLOG Logo Icon_Black.png"/>
          <p:cNvPicPr>
            <a:picLocks noChangeAspect="1"/>
          </p:cNvPicPr>
          <p:nvPr/>
        </p:nvPicPr>
        <p:blipFill>
          <a:blip r:embed="rId3">
            <a:alphaModFix amt="5000"/>
          </a:blip>
          <a:srcRect/>
          <a:stretch>
            <a:fillRect/>
          </a:stretch>
        </p:blipFill>
        <p:spPr>
          <a:xfrm rot="15882991">
            <a:off x="1053770" y="-2497650"/>
            <a:ext cx="13042529" cy="11464133"/>
          </a:xfrm>
          <a:prstGeom prst="rect">
            <a:avLst/>
          </a:prstGeom>
          <a:ln w="12700">
            <a:miter lim="400000"/>
          </a:ln>
        </p:spPr>
      </p:pic>
      <p:sp>
        <p:nvSpPr>
          <p:cNvPr id="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Rectangle"/>
          <p:cNvSpPr/>
          <p:nvPr/>
        </p:nvSpPr>
        <p:spPr>
          <a:xfrm>
            <a:off x="-20789" y="-123152"/>
            <a:ext cx="110912" cy="5389804"/>
          </a:xfrm>
          <a:prstGeom prst="rect">
            <a:avLst/>
          </a:prstGeom>
          <a:solidFill>
            <a:srgbClr val="FFFFFF"/>
          </a:solidFill>
          <a:ln w="12700">
            <a:miter lim="400000"/>
          </a:ln>
          <a:effectLst>
            <a:outerShdw blurRad="342900" dist="105394" dir="5400000" rotWithShape="0">
              <a:srgbClr val="000000">
                <a:alpha val="34207"/>
              </a:srgbClr>
            </a:outerShdw>
          </a:effectLst>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7" name="Rectangle"/>
          <p:cNvSpPr/>
          <p:nvPr/>
        </p:nvSpPr>
        <p:spPr>
          <a:xfrm>
            <a:off x="-20789" y="2573809"/>
            <a:ext cx="110912" cy="1321239"/>
          </a:xfrm>
          <a:prstGeom prst="rect">
            <a:avLst/>
          </a:prstGeom>
          <a:solidFill>
            <a:srgbClr val="D9B2A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8" name="Rectangle"/>
          <p:cNvSpPr/>
          <p:nvPr/>
        </p:nvSpPr>
        <p:spPr>
          <a:xfrm>
            <a:off x="-20789" y="1269942"/>
            <a:ext cx="110912" cy="1321240"/>
          </a:xfrm>
          <a:prstGeom prst="rect">
            <a:avLst/>
          </a:prstGeom>
          <a:solidFill>
            <a:srgbClr val="3D647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39" name="Rectangle"/>
          <p:cNvSpPr/>
          <p:nvPr/>
        </p:nvSpPr>
        <p:spPr>
          <a:xfrm>
            <a:off x="-20789" y="3894609"/>
            <a:ext cx="110912" cy="1321239"/>
          </a:xfrm>
          <a:prstGeom prst="rect">
            <a:avLst/>
          </a:prstGeom>
          <a:solidFill>
            <a:srgbClr val="B8C8C0"/>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40" name="Rectangle"/>
          <p:cNvSpPr/>
          <p:nvPr/>
        </p:nvSpPr>
        <p:spPr>
          <a:xfrm>
            <a:off x="-20789" y="-25458"/>
            <a:ext cx="110912" cy="1321240"/>
          </a:xfrm>
          <a:prstGeom prst="rect">
            <a:avLst/>
          </a:prstGeom>
          <a:solidFill>
            <a:srgbClr val="A75967"/>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41" name="AAPLOG Logo Icon_Color.png" descr="AAPLOG Logo Icon_Color.png"/>
          <p:cNvPicPr>
            <a:picLocks noChangeAspect="1"/>
          </p:cNvPicPr>
          <p:nvPr/>
        </p:nvPicPr>
        <p:blipFill>
          <a:blip r:embed="rId2"/>
          <a:stretch>
            <a:fillRect/>
          </a:stretch>
        </p:blipFill>
        <p:spPr>
          <a:xfrm>
            <a:off x="8280400" y="4310667"/>
            <a:ext cx="556467" cy="489124"/>
          </a:xfrm>
          <a:prstGeom prst="rect">
            <a:avLst/>
          </a:prstGeom>
          <a:ln w="12700">
            <a:miter lim="400000"/>
          </a:ln>
        </p:spPr>
      </p:pic>
      <p:sp>
        <p:nvSpPr>
          <p:cNvPr id="42" name="Slide Number"/>
          <p:cNvSpPr txBox="1">
            <a:spLocks noGrp="1"/>
          </p:cNvSpPr>
          <p:nvPr>
            <p:ph type="sldNum" sz="quarter" idx="2"/>
          </p:nvPr>
        </p:nvSpPr>
        <p:spPr>
          <a:xfrm>
            <a:off x="6457950" y="4767262"/>
            <a:ext cx="343903" cy="358141"/>
          </a:xfrm>
          <a:prstGeom prst="rect">
            <a:avLst/>
          </a:prstGeom>
        </p:spPr>
        <p:txBody>
          <a:bodyPr anchor="t"/>
          <a:lstStyle>
            <a:lvl1pPr algn="l">
              <a:defRPr sz="1800"/>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49" name="Picture 4" descr="Picture 4"/>
          <p:cNvPicPr>
            <a:picLocks noChangeAspect="1"/>
          </p:cNvPicPr>
          <p:nvPr/>
        </p:nvPicPr>
        <p:blipFill>
          <a:blip r:embed="rId2"/>
          <a:stretch>
            <a:fillRect/>
          </a:stretch>
        </p:blipFill>
        <p:spPr>
          <a:xfrm>
            <a:off x="609600" y="361950"/>
            <a:ext cx="1143000" cy="214719"/>
          </a:xfrm>
          <a:prstGeom prst="rect">
            <a:avLst/>
          </a:prstGeom>
          <a:ln w="12700">
            <a:miter lim="400000"/>
          </a:ln>
        </p:spPr>
      </p:pic>
      <p:sp>
        <p:nvSpPr>
          <p:cNvPr id="50" name="Rectangle"/>
          <p:cNvSpPr/>
          <p:nvPr/>
        </p:nvSpPr>
        <p:spPr>
          <a:xfrm>
            <a:off x="-110537" y="-104444"/>
            <a:ext cx="9365074" cy="5352388"/>
          </a:xfrm>
          <a:prstGeom prst="rect">
            <a:avLst/>
          </a:prstGeom>
          <a:solidFill>
            <a:srgbClr val="B8C8C0"/>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51" name="Picture 4" descr="Picture 4"/>
          <p:cNvPicPr>
            <a:picLocks noChangeAspect="1"/>
          </p:cNvPicPr>
          <p:nvPr/>
        </p:nvPicPr>
        <p:blipFill>
          <a:blip r:embed="rId2"/>
          <a:stretch>
            <a:fillRect/>
          </a:stretch>
        </p:blipFill>
        <p:spPr>
          <a:xfrm>
            <a:off x="250595" y="190642"/>
            <a:ext cx="830356" cy="155987"/>
          </a:xfrm>
          <a:prstGeom prst="rect">
            <a:avLst/>
          </a:prstGeom>
          <a:ln w="12700">
            <a:miter lim="400000"/>
          </a:ln>
        </p:spPr>
      </p:pic>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3747" y="233"/>
            <a:ext cx="9171494" cy="4105530"/>
          </a:xfrm>
          <a:prstGeom prst="rect">
            <a:avLst/>
          </a:prstGeom>
          <a:solidFill>
            <a:srgbClr val="A75967"/>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3" name="AAPLOG Logo Icon_White.png" descr="AAPLOG Logo Icon_White.png"/>
          <p:cNvPicPr>
            <a:picLocks noChangeAspect="1"/>
          </p:cNvPicPr>
          <p:nvPr/>
        </p:nvPicPr>
        <p:blipFill>
          <a:blip r:embed="rId6">
            <a:alphaModFix amt="6441"/>
          </a:blip>
          <a:stretch>
            <a:fillRect/>
          </a:stretch>
        </p:blipFill>
        <p:spPr>
          <a:xfrm>
            <a:off x="-1464874" y="-970607"/>
            <a:ext cx="8060145" cy="7084714"/>
          </a:xfrm>
          <a:prstGeom prst="rect">
            <a:avLst/>
          </a:prstGeom>
          <a:ln w="12700">
            <a:miter lim="400000"/>
          </a:ln>
        </p:spPr>
      </p:pic>
      <p:sp>
        <p:nvSpPr>
          <p:cNvPr id="4" name="Rectangle"/>
          <p:cNvSpPr/>
          <p:nvPr/>
        </p:nvSpPr>
        <p:spPr>
          <a:xfrm>
            <a:off x="-89755" y="-13766"/>
            <a:ext cx="9323510" cy="125901"/>
          </a:xfrm>
          <a:prstGeom prst="rect">
            <a:avLst/>
          </a:prstGeom>
          <a:solidFill>
            <a:srgbClr val="D9B2A3"/>
          </a:solidFill>
          <a:ln w="12700">
            <a:miter lim="400000"/>
          </a:ln>
        </p:spPr>
        <p:txBody>
          <a:bodyPr lIns="0" tIns="0" rIns="0" bIns="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pic>
        <p:nvPicPr>
          <p:cNvPr id="5" name="AAPLOG Logotype Color 80black.pdf" descr="AAPLOG Logotype Color 80black.pdf"/>
          <p:cNvPicPr>
            <a:picLocks noChangeAspect="1"/>
          </p:cNvPicPr>
          <p:nvPr/>
        </p:nvPicPr>
        <p:blipFill>
          <a:blip r:embed="rId7"/>
          <a:stretch>
            <a:fillRect/>
          </a:stretch>
        </p:blipFill>
        <p:spPr>
          <a:xfrm>
            <a:off x="534716" y="4439335"/>
            <a:ext cx="1660794" cy="380988"/>
          </a:xfrm>
          <a:prstGeom prst="rect">
            <a:avLst/>
          </a:prstGeom>
          <a:ln w="12700">
            <a:miter lim="400000"/>
          </a:ln>
        </p:spPr>
      </p:pic>
      <p:sp>
        <p:nvSpPr>
          <p:cNvPr id="6" name="Title Text"/>
          <p:cNvSpPr txBox="1">
            <a:spLocks noGrp="1"/>
          </p:cNvSpPr>
          <p:nvPr>
            <p:ph type="title"/>
          </p:nvPr>
        </p:nvSpPr>
        <p:spPr>
          <a:xfrm>
            <a:off x="457200" y="69056"/>
            <a:ext cx="8229600" cy="1131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7"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4419600" y="4627562"/>
            <a:ext cx="2133600" cy="279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med"/>
  <p:txStyles>
    <p:titleStyle>
      <a:lvl1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1pPr>
      <a:lvl2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2pPr>
      <a:lvl3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3pPr>
      <a:lvl4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4pPr>
      <a:lvl5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5pPr>
      <a:lvl6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6pPr>
      <a:lvl7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7pPr>
      <a:lvl8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8pPr>
      <a:lvl9pPr marL="0" marR="0" indent="0" algn="ctr" defTabSz="685782" rtl="0" latinLnBrk="0">
        <a:lnSpc>
          <a:spcPct val="100000"/>
        </a:lnSpc>
        <a:spcBef>
          <a:spcPts val="0"/>
        </a:spcBef>
        <a:spcAft>
          <a:spcPts val="0"/>
        </a:spcAft>
        <a:buClrTx/>
        <a:buSzTx/>
        <a:buFontTx/>
        <a:buNone/>
        <a:tabLst/>
        <a:defRPr sz="3300" b="0" i="0" u="none" strike="noStrike" cap="none" spc="0" baseline="0">
          <a:solidFill>
            <a:srgbClr val="000000"/>
          </a:solidFill>
          <a:uFillTx/>
          <a:latin typeface="+mj-lt"/>
          <a:ea typeface="+mj-ea"/>
          <a:cs typeface="+mj-cs"/>
          <a:sym typeface="Calibri"/>
        </a:defRPr>
      </a:lvl9pPr>
    </p:titleStyle>
    <p:bodyStyle>
      <a:lvl1pPr marL="257167" marR="0" indent="-257167"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1pPr>
      <a:lvl2pPr marL="587814" marR="0" indent="-24492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2pPr>
      <a:lvl3pPr marL="914376" marR="0" indent="-228594"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3pPr>
      <a:lvl4pPr marL="1302987"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4pPr>
      <a:lvl5pPr marL="1645879"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5pPr>
      <a:lvl6pPr marL="1988770"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6pPr>
      <a:lvl7pPr marL="2331662"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7pPr>
      <a:lvl8pPr marL="2674553"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8pPr>
      <a:lvl9pPr marL="3017444" marR="0" indent="-274313" algn="l" defTabSz="685782" rtl="0" latinLnBrk="0">
        <a:lnSpc>
          <a:spcPct val="100000"/>
        </a:lnSpc>
        <a:spcBef>
          <a:spcPts val="500"/>
        </a:spcBef>
        <a:spcAft>
          <a:spcPts val="0"/>
        </a:spcAft>
        <a:buClrTx/>
        <a:buSzPct val="100000"/>
        <a:buFont typeface="Arial"/>
        <a:buChar char="•"/>
        <a:tabLst/>
        <a:defRPr sz="24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405790" y="2136041"/>
            <a:ext cx="789959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825500">
              <a:defRPr sz="5000">
                <a:solidFill>
                  <a:srgbClr val="FFFFFF"/>
                </a:solidFill>
                <a:latin typeface="Acumin Pro"/>
                <a:ea typeface="Acumin Pro"/>
                <a:cs typeface="Acumin Pro"/>
                <a:sym typeface="Acumin Pro"/>
              </a:defRPr>
            </a:lvl1pPr>
          </a:lstStyle>
          <a:p>
            <a:r>
              <a:rPr lang="en-US" dirty="0"/>
              <a:t>Proactive neonatal treatment</a:t>
            </a:r>
          </a:p>
          <a:p>
            <a:r>
              <a:rPr lang="en-US" dirty="0"/>
              <a:t>at 22 weeks</a:t>
            </a:r>
            <a:endParaRPr dirty="0"/>
          </a:p>
        </p:txBody>
      </p:sp>
      <p:sp>
        <p:nvSpPr>
          <p:cNvPr id="62" name="HIPPOCRATIC DINNER"/>
          <p:cNvSpPr txBox="1"/>
          <p:nvPr/>
        </p:nvSpPr>
        <p:spPr>
          <a:xfrm>
            <a:off x="431190" y="1753044"/>
            <a:ext cx="2455800"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2000" spc="500">
                <a:solidFill>
                  <a:srgbClr val="FFFFFF"/>
                </a:solidFill>
                <a:latin typeface="Acumin Pro Light"/>
                <a:ea typeface="Acumin Pro Light"/>
                <a:cs typeface="Acumin Pro Light"/>
                <a:sym typeface="Acumin Pro Light"/>
              </a:defRPr>
            </a:lvl1pPr>
          </a:lstStyle>
          <a:p>
            <a:r>
              <a:rPr lang="en-US" dirty="0"/>
              <a:t>JOURNAL CLUB</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Statistics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bg1">
                    <a:lumMod val="75000"/>
                  </a:schemeClr>
                </a:solidFill>
                <a:latin typeface="Acumin Pro"/>
              </a:rPr>
              <a:t>“</a:t>
            </a:r>
            <a:r>
              <a:rPr lang="en-US" dirty="0">
                <a:solidFill>
                  <a:schemeClr val="bg1">
                    <a:lumMod val="75000"/>
                  </a:schemeClr>
                </a:solidFill>
              </a:rPr>
              <a:t>inverse variance heterogeneity meta-analysis model</a:t>
            </a:r>
            <a:r>
              <a:rPr lang="en-US" dirty="0">
                <a:solidFill>
                  <a:schemeClr val="bg1">
                    <a:lumMod val="75000"/>
                  </a:schemeClr>
                </a:solidFill>
                <a:latin typeface="Acumin Pro"/>
              </a:rPr>
              <a:t>”</a:t>
            </a:r>
            <a:br>
              <a:rPr lang="en-US" dirty="0">
                <a:solidFill>
                  <a:schemeClr val="bg1">
                    <a:lumMod val="75000"/>
                  </a:schemeClr>
                </a:solidFill>
                <a:latin typeface="Acumin Pro"/>
              </a:rPr>
            </a:br>
            <a:r>
              <a:rPr lang="en-US" dirty="0">
                <a:latin typeface="Acumin Pro"/>
              </a:rPr>
              <a:t>they weighted studies expecting them to vary significantly, which matches the thing they’re studying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solidFill>
                  <a:schemeClr val="bg1">
                    <a:lumMod val="75000"/>
                  </a:schemeClr>
                </a:solidFill>
                <a:latin typeface="Acumin Pro"/>
              </a:rPr>
              <a:t>“I</a:t>
            </a:r>
            <a:r>
              <a:rPr lang="en-US" baseline="30000" dirty="0">
                <a:solidFill>
                  <a:schemeClr val="bg1">
                    <a:lumMod val="75000"/>
                  </a:schemeClr>
                </a:solidFill>
                <a:latin typeface="Acumin Pro"/>
              </a:rPr>
              <a:t>2</a:t>
            </a:r>
            <a:r>
              <a:rPr lang="en-US" dirty="0">
                <a:solidFill>
                  <a:schemeClr val="bg1">
                    <a:lumMod val="75000"/>
                  </a:schemeClr>
                </a:solidFill>
                <a:latin typeface="Acumin Pro"/>
              </a:rPr>
              <a:t> statistic” and “Luis </a:t>
            </a:r>
            <a:r>
              <a:rPr lang="en-US" dirty="0" err="1">
                <a:solidFill>
                  <a:schemeClr val="bg1">
                    <a:lumMod val="75000"/>
                  </a:schemeClr>
                </a:solidFill>
                <a:latin typeface="Acumin Pro"/>
              </a:rPr>
              <a:t>Fuyura</a:t>
            </a:r>
            <a:r>
              <a:rPr lang="en-US" dirty="0">
                <a:solidFill>
                  <a:schemeClr val="bg1">
                    <a:lumMod val="75000"/>
                  </a:schemeClr>
                </a:solidFill>
                <a:latin typeface="Acumin Pro"/>
              </a:rPr>
              <a:t>-Kanamori indices”</a:t>
            </a:r>
            <a:br>
              <a:rPr lang="en-US" dirty="0">
                <a:latin typeface="Acumin Pro"/>
              </a:rPr>
            </a:br>
            <a:r>
              <a:rPr lang="en-US" dirty="0">
                <a:latin typeface="Acumin Pro"/>
              </a:rPr>
              <a:t>t</a:t>
            </a:r>
            <a:r>
              <a:rPr kumimoji="0" lang="en-US" sz="1800" b="0" i="0" u="none" strike="noStrike" cap="none" spc="0" normalizeH="0" baseline="0" dirty="0">
                <a:ln>
                  <a:noFill/>
                </a:ln>
                <a:solidFill>
                  <a:srgbClr val="000000"/>
                </a:solidFill>
                <a:effectLst/>
                <a:uFillTx/>
                <a:latin typeface="Acumin Pro"/>
                <a:sym typeface="Calibri"/>
              </a:rPr>
              <a:t>hey used modern methods of assessing bias inside and among the included studies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lumMod val="75000"/>
                  </a:schemeClr>
                </a:solidFill>
                <a:effectLst/>
                <a:uFillTx/>
                <a:latin typeface="Acumin Pro"/>
                <a:sym typeface="Calibri"/>
              </a:rPr>
              <a:t>“sensitivity analysis”</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they looked for </a:t>
            </a:r>
            <a:r>
              <a:rPr kumimoji="0" lang="en-US" sz="1800" b="0" i="1" u="none" strike="noStrike" cap="none" spc="0" normalizeH="0" baseline="0" dirty="0">
                <a:ln>
                  <a:noFill/>
                </a:ln>
                <a:solidFill>
                  <a:srgbClr val="000000"/>
                </a:solidFill>
                <a:effectLst/>
                <a:uFillTx/>
                <a:latin typeface="Acumin Pro"/>
                <a:sym typeface="Calibri"/>
              </a:rPr>
              <a:t>why </a:t>
            </a:r>
            <a:r>
              <a:rPr kumimoji="0" lang="en-US" sz="1800" b="0" u="none" strike="noStrike" cap="none" spc="0" normalizeH="0" baseline="0" dirty="0">
                <a:ln>
                  <a:noFill/>
                </a:ln>
                <a:solidFill>
                  <a:srgbClr val="000000"/>
                </a:solidFill>
                <a:effectLst/>
                <a:uFillTx/>
                <a:latin typeface="Acumin Pro"/>
                <a:sym typeface="Calibri"/>
              </a:rPr>
              <a:t>there is heterogeneity in practice and in research</a:t>
            </a: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chemeClr val="bg1">
                    <a:lumMod val="75000"/>
                  </a:schemeClr>
                </a:solidFill>
                <a:effectLst/>
                <a:uFillTx/>
                <a:latin typeface="Acumin Pro"/>
                <a:sym typeface="Calibri"/>
              </a:rPr>
              <a:t>“two-sided </a:t>
            </a:r>
            <a:r>
              <a:rPr kumimoji="0" lang="en-US" sz="1800" b="0" i="1" u="none" strike="noStrike" cap="none" spc="0" normalizeH="0" baseline="0" dirty="0">
                <a:ln>
                  <a:noFill/>
                </a:ln>
                <a:solidFill>
                  <a:schemeClr val="bg1">
                    <a:lumMod val="75000"/>
                  </a:schemeClr>
                </a:solidFill>
                <a:effectLst/>
                <a:uFillTx/>
                <a:latin typeface="Acumin Pro"/>
                <a:sym typeface="Calibri"/>
              </a:rPr>
              <a:t>p </a:t>
            </a:r>
            <a:r>
              <a:rPr kumimoji="0" lang="en-US" sz="1800" b="0" u="none" strike="noStrike" cap="none" spc="0" normalizeH="0" baseline="0" dirty="0">
                <a:ln>
                  <a:noFill/>
                </a:ln>
                <a:solidFill>
                  <a:schemeClr val="bg1">
                    <a:lumMod val="75000"/>
                  </a:schemeClr>
                </a:solidFill>
                <a:effectLst/>
                <a:uFillTx/>
                <a:latin typeface="Acumin Pro"/>
                <a:sym typeface="Calibri"/>
              </a:rPr>
              <a:t>values”</a:t>
            </a:r>
            <a:br>
              <a:rPr kumimoji="0" lang="en-US" sz="1800" b="0" u="none" strike="noStrike" cap="none" spc="0" normalizeH="0" baseline="0" dirty="0">
                <a:ln>
                  <a:noFill/>
                </a:ln>
                <a:solidFill>
                  <a:schemeClr val="bg1">
                    <a:lumMod val="75000"/>
                  </a:schemeClr>
                </a:solidFill>
                <a:effectLst/>
                <a:uFillTx/>
                <a:latin typeface="Acumin Pro"/>
                <a:sym typeface="Calibri"/>
              </a:rPr>
            </a:br>
            <a:r>
              <a:rPr kumimoji="0" lang="en-US" sz="1800" b="0" u="none" strike="noStrike" cap="none" spc="0" normalizeH="0" baseline="0" dirty="0">
                <a:ln>
                  <a:noFill/>
                </a:ln>
                <a:solidFill>
                  <a:srgbClr val="000000"/>
                </a:solidFill>
                <a:effectLst/>
                <a:uFillTx/>
                <a:latin typeface="Acumin Pro"/>
                <a:sym typeface="Calibri"/>
              </a:rPr>
              <a:t>they looked at whether things they thought were good were actually bad</a:t>
            </a:r>
            <a:endParaRPr kumimoji="0" lang="en-US" sz="1800" b="0" i="0" u="none" strike="noStrike" cap="none" spc="0" normalizeH="0" baseline="0" dirty="0">
              <a:ln>
                <a:noFill/>
              </a:ln>
              <a:solidFill>
                <a:srgbClr val="000000"/>
              </a:solidFill>
              <a:effectLst/>
              <a:uFillTx/>
              <a:latin typeface="Acumin Pro"/>
              <a:sym typeface="Calibri"/>
            </a:endParaRPr>
          </a:p>
        </p:txBody>
      </p:sp>
    </p:spTree>
    <p:extLst>
      <p:ext uri="{BB962C8B-B14F-4D97-AF65-F5344CB8AC3E}">
        <p14:creationId xmlns:p14="http://schemas.microsoft.com/office/powerpoint/2010/main" val="18407693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Bias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Acumin Pro"/>
              </a:rPr>
              <a:t>The authors in charge of rating</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study bias largely agreed (K = 0.72)</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cumin Pro"/>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10 studies were at moderate to high</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risk of bias</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cumin Pro"/>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Bias mostly stemmed from uncertainty</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about whether the populations were</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representative</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cumin Pro"/>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Overall: great pool of studies!</a:t>
            </a:r>
          </a:p>
        </p:txBody>
      </p:sp>
      <p:pic>
        <p:nvPicPr>
          <p:cNvPr id="5" name="Picture 4">
            <a:extLst>
              <a:ext uri="{FF2B5EF4-FFF2-40B4-BE49-F238E27FC236}">
                <a16:creationId xmlns:a16="http://schemas.microsoft.com/office/drawing/2014/main" id="{A8221D2E-C7EF-4C4A-A345-6587D788E184}"/>
              </a:ext>
            </a:extLst>
          </p:cNvPr>
          <p:cNvPicPr>
            <a:picLocks noChangeAspect="1"/>
          </p:cNvPicPr>
          <p:nvPr/>
        </p:nvPicPr>
        <p:blipFill>
          <a:blip r:embed="rId2"/>
          <a:stretch>
            <a:fillRect/>
          </a:stretch>
        </p:blipFill>
        <p:spPr>
          <a:xfrm>
            <a:off x="4449324" y="0"/>
            <a:ext cx="3599893" cy="5143500"/>
          </a:xfrm>
          <a:prstGeom prst="rect">
            <a:avLst/>
          </a:prstGeom>
        </p:spPr>
      </p:pic>
    </p:spTree>
    <p:extLst>
      <p:ext uri="{BB962C8B-B14F-4D97-AF65-F5344CB8AC3E}">
        <p14:creationId xmlns:p14="http://schemas.microsoft.com/office/powerpoint/2010/main" val="280923376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Results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5078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b="1" i="0" u="none" strike="noStrike" cap="none" spc="0" normalizeH="0" baseline="0" dirty="0">
                <a:ln>
                  <a:noFill/>
                </a:ln>
                <a:solidFill>
                  <a:srgbClr val="000000"/>
                </a:solidFill>
                <a:effectLst/>
                <a:uFillTx/>
                <a:latin typeface="Acumin Pro"/>
                <a:sym typeface="Calibri"/>
              </a:rPr>
              <a:t>29.0%</a:t>
            </a:r>
            <a:r>
              <a:rPr kumimoji="0" lang="en-US" b="0" i="0" u="none" strike="noStrike" cap="none" spc="0" normalizeH="0" baseline="0" dirty="0">
                <a:ln>
                  <a:noFill/>
                </a:ln>
                <a:solidFill>
                  <a:srgbClr val="000000"/>
                </a:solidFill>
                <a:effectLst/>
                <a:uFillTx/>
                <a:latin typeface="Acumin Pro"/>
                <a:sym typeface="Calibri"/>
              </a:rPr>
              <a:t> of 2226 infants born at 22w0d – 22w6d, in 31 studies conducted in 13 countries (US represented 10 studies)</a:t>
            </a:r>
            <a:br>
              <a:rPr kumimoji="0" lang="en-US" b="0" i="0" u="none" strike="noStrike" cap="none" spc="0" normalizeH="0" baseline="0" dirty="0">
                <a:ln>
                  <a:noFill/>
                </a:ln>
                <a:solidFill>
                  <a:srgbClr val="000000"/>
                </a:solidFill>
                <a:effectLst/>
                <a:uFillTx/>
                <a:latin typeface="Acumin Pro"/>
                <a:sym typeface="Calibri"/>
              </a:rPr>
            </a:br>
            <a:r>
              <a:rPr kumimoji="0" lang="en-US" b="0" i="0" u="none" strike="noStrike" cap="none" spc="0" normalizeH="0" baseline="0" dirty="0">
                <a:ln>
                  <a:noFill/>
                </a:ln>
                <a:solidFill>
                  <a:srgbClr val="000000"/>
                </a:solidFill>
                <a:effectLst/>
                <a:uFillTx/>
                <a:latin typeface="Acumin Pro"/>
                <a:sym typeface="Calibri"/>
              </a:rPr>
              <a:t>Confidence interval: 17% to 42%</a:t>
            </a:r>
            <a:br>
              <a:rPr kumimoji="0" lang="en-US" b="0" i="0" u="none" strike="noStrike" cap="none" spc="0" normalizeH="0" baseline="0" dirty="0">
                <a:ln>
                  <a:noFill/>
                </a:ln>
                <a:solidFill>
                  <a:srgbClr val="000000"/>
                </a:solidFill>
                <a:effectLst/>
                <a:uFillTx/>
                <a:latin typeface="Acumin Pro"/>
                <a:sym typeface="Calibri"/>
              </a:rPr>
            </a:br>
            <a:endParaRPr kumimoji="0" lang="en-US"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cumin Pro"/>
              </a:rPr>
              <a:t>11.0%</a:t>
            </a:r>
            <a:r>
              <a:rPr lang="en-US" dirty="0">
                <a:latin typeface="Acumin Pro"/>
              </a:rPr>
              <a:t> survival without major morbidity </a:t>
            </a:r>
            <a:r>
              <a:rPr lang="en-US" i="1" dirty="0">
                <a:latin typeface="Acumin Pro"/>
              </a:rPr>
              <a:t>including any BPD</a:t>
            </a:r>
            <a:r>
              <a:rPr lang="en-US" dirty="0">
                <a:latin typeface="Acumin Pro"/>
              </a:rPr>
              <a:t> (available in 10 studies) and </a:t>
            </a:r>
            <a:r>
              <a:rPr lang="en-US" b="1" dirty="0">
                <a:latin typeface="Acumin Pro"/>
              </a:rPr>
              <a:t>20.8%</a:t>
            </a:r>
            <a:r>
              <a:rPr lang="en-US" dirty="0">
                <a:latin typeface="Acumin Pro"/>
              </a:rPr>
              <a:t> </a:t>
            </a:r>
            <a:r>
              <a:rPr lang="en-US" i="1" dirty="0">
                <a:latin typeface="Acumin Pro"/>
              </a:rPr>
              <a:t>including only severe BPD</a:t>
            </a:r>
            <a:r>
              <a:rPr lang="en-US" dirty="0">
                <a:latin typeface="Acumin Pro"/>
              </a:rPr>
              <a:t> </a:t>
            </a:r>
            <a:br>
              <a:rPr lang="en-US" dirty="0">
                <a:latin typeface="Acumin Pro"/>
              </a:rPr>
            </a:br>
            <a:r>
              <a:rPr lang="en-US" dirty="0">
                <a:latin typeface="Acumin Pro"/>
              </a:rPr>
              <a:t>Confidence interval: 8% to 14% and 9% to 35% respectively*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b="1" i="0" u="none" strike="noStrike" cap="none" spc="0" normalizeH="0" baseline="0" dirty="0">
                <a:ln>
                  <a:noFill/>
                </a:ln>
                <a:solidFill>
                  <a:srgbClr val="000000"/>
                </a:solidFill>
                <a:effectLst/>
                <a:uFillTx/>
                <a:latin typeface="Acumin Pro"/>
                <a:sym typeface="Calibri"/>
              </a:rPr>
              <a:t>37.0%</a:t>
            </a:r>
            <a:r>
              <a:rPr kumimoji="0" lang="en-US" b="0" i="0" u="none" strike="noStrike" cap="none" spc="0" normalizeH="0" baseline="0" dirty="0">
                <a:ln>
                  <a:noFill/>
                </a:ln>
                <a:solidFill>
                  <a:srgbClr val="000000"/>
                </a:solidFill>
                <a:effectLst/>
                <a:uFillTx/>
                <a:latin typeface="Acumin Pro"/>
                <a:sym typeface="Calibri"/>
              </a:rPr>
              <a:t> survival without moderate to severe neurodevelopmental impairment</a:t>
            </a:r>
            <a:br>
              <a:rPr kumimoji="0" lang="en-US" b="0" i="0" u="none" strike="noStrike" cap="none" spc="0" normalizeH="0" baseline="0" dirty="0">
                <a:ln>
                  <a:noFill/>
                </a:ln>
                <a:solidFill>
                  <a:srgbClr val="000000"/>
                </a:solidFill>
                <a:effectLst/>
                <a:uFillTx/>
                <a:latin typeface="Acumin Pro"/>
                <a:sym typeface="Calibri"/>
              </a:rPr>
            </a:br>
            <a:r>
              <a:rPr kumimoji="0" lang="en-US" b="0" i="0" u="none" strike="noStrike" cap="none" spc="0" normalizeH="0" baseline="0" dirty="0">
                <a:ln>
                  <a:noFill/>
                </a:ln>
                <a:solidFill>
                  <a:srgbClr val="000000"/>
                </a:solidFill>
                <a:effectLst/>
                <a:uFillTx/>
                <a:latin typeface="Acumin Pro"/>
                <a:sym typeface="Calibri"/>
              </a:rPr>
              <a:t>Confidence interval 14% to 62%</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b="0" i="0" u="none" strike="noStrike" cap="none" spc="0" normalizeH="0" baseline="0" dirty="0">
              <a:ln>
                <a:noFill/>
              </a:ln>
              <a:solidFill>
                <a:srgbClr val="000000"/>
              </a:solidFill>
              <a:effectLst/>
              <a:uFillTx/>
              <a:latin typeface="Acumin Pro"/>
              <a:sym typeface="Calibri"/>
            </a:endParaRPr>
          </a:p>
        </p:txBody>
      </p:sp>
      <p:sp>
        <p:nvSpPr>
          <p:cNvPr id="4" name="TextBox 3">
            <a:extLst>
              <a:ext uri="{FF2B5EF4-FFF2-40B4-BE49-F238E27FC236}">
                <a16:creationId xmlns:a16="http://schemas.microsoft.com/office/drawing/2014/main" id="{3C0EBF12-B82C-46FB-B2F3-4458ACE3D8E9}"/>
              </a:ext>
            </a:extLst>
          </p:cNvPr>
          <p:cNvSpPr txBox="1"/>
          <p:nvPr/>
        </p:nvSpPr>
        <p:spPr>
          <a:xfrm>
            <a:off x="303059" y="4451820"/>
            <a:ext cx="726817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Calibri"/>
              </a:rPr>
              <a:t>*Outcomes were reported very differently in each study making comparisons difficult. This is low-quality evidence.</a:t>
            </a:r>
          </a:p>
        </p:txBody>
      </p:sp>
      <p:sp>
        <p:nvSpPr>
          <p:cNvPr id="5" name="TextBox 4">
            <a:extLst>
              <a:ext uri="{FF2B5EF4-FFF2-40B4-BE49-F238E27FC236}">
                <a16:creationId xmlns:a16="http://schemas.microsoft.com/office/drawing/2014/main" id="{CF997B74-7263-4989-A923-3BF085DF0AAE}"/>
              </a:ext>
            </a:extLst>
          </p:cNvPr>
          <p:cNvSpPr txBox="1"/>
          <p:nvPr/>
        </p:nvSpPr>
        <p:spPr>
          <a:xfrm>
            <a:off x="303058" y="4772772"/>
            <a:ext cx="753465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Calibri"/>
              </a:rPr>
              <a:t>** Very few infants (6%) could be assessed with a standardized grade (Bayley II-III). This is </a:t>
            </a:r>
            <a:r>
              <a:rPr kumimoji="0" lang="en-US" sz="1200" b="0" i="1" u="none" strike="noStrike" cap="none" spc="0" normalizeH="0" baseline="0" dirty="0">
                <a:ln>
                  <a:noFill/>
                </a:ln>
                <a:solidFill>
                  <a:srgbClr val="000000"/>
                </a:solidFill>
                <a:effectLst/>
                <a:uFillTx/>
                <a:latin typeface="+mj-lt"/>
                <a:ea typeface="+mj-ea"/>
                <a:cs typeface="+mj-cs"/>
                <a:sym typeface="Calibri"/>
              </a:rPr>
              <a:t>very </a:t>
            </a:r>
            <a:r>
              <a:rPr kumimoji="0" lang="en-US" sz="1200" b="0" i="0" u="none" strike="noStrike" cap="none" spc="0" normalizeH="0" baseline="0" dirty="0">
                <a:ln>
                  <a:noFill/>
                </a:ln>
                <a:solidFill>
                  <a:srgbClr val="000000"/>
                </a:solidFill>
                <a:effectLst/>
                <a:uFillTx/>
                <a:latin typeface="+mj-lt"/>
                <a:ea typeface="+mj-ea"/>
                <a:cs typeface="+mj-cs"/>
                <a:sym typeface="Calibri"/>
              </a:rPr>
              <a:t>low-quality evidence.</a:t>
            </a:r>
          </a:p>
        </p:txBody>
      </p:sp>
    </p:spTree>
    <p:extLst>
      <p:ext uri="{BB962C8B-B14F-4D97-AF65-F5344CB8AC3E}">
        <p14:creationId xmlns:p14="http://schemas.microsoft.com/office/powerpoint/2010/main" val="161352831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Results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5"/>
            <a:ext cx="4117413"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These variables impacted survival:</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i="0" u="none" strike="noStrike" cap="none" spc="0" normalizeH="0" baseline="0" dirty="0">
                <a:ln>
                  <a:noFill/>
                </a:ln>
                <a:solidFill>
                  <a:srgbClr val="000000"/>
                </a:solidFill>
                <a:effectLst/>
                <a:uFillTx/>
                <a:latin typeface="Acumin Pro"/>
                <a:sym typeface="Calibri"/>
              </a:rPr>
              <a:t>Universal resuscitation or individualized resuscitation </a:t>
            </a:r>
            <a:br>
              <a:rPr kumimoji="0" lang="en-US" sz="1800" i="0" u="none" strike="noStrike" cap="none" spc="0" normalizeH="0" baseline="0" dirty="0">
                <a:ln>
                  <a:noFill/>
                </a:ln>
                <a:solidFill>
                  <a:srgbClr val="000000"/>
                </a:solidFill>
                <a:effectLst/>
                <a:uFillTx/>
                <a:latin typeface="Acumin Pro"/>
                <a:sym typeface="Calibri"/>
              </a:rPr>
            </a:br>
            <a:r>
              <a:rPr kumimoji="0" lang="en-US" sz="1800" i="0" u="none" strike="noStrike" cap="none" spc="0" normalizeH="0" baseline="0" dirty="0">
                <a:ln>
                  <a:noFill/>
                </a:ln>
                <a:solidFill>
                  <a:srgbClr val="000000"/>
                </a:solidFill>
                <a:effectLst/>
                <a:uFillTx/>
                <a:latin typeface="Acumin Pro"/>
                <a:sym typeface="Calibri"/>
              </a:rPr>
              <a:t>(40-43% vs 28%)</a:t>
            </a:r>
            <a:br>
              <a:rPr kumimoji="0" lang="en-US" sz="1800" i="0" u="none" strike="noStrike" cap="none" spc="0" normalizeH="0" baseline="0" dirty="0">
                <a:ln>
                  <a:noFill/>
                </a:ln>
                <a:solidFill>
                  <a:srgbClr val="000000"/>
                </a:solidFill>
                <a:effectLst/>
                <a:uFillTx/>
                <a:latin typeface="Acumin Pro"/>
                <a:sym typeface="Calibri"/>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Being born after 2010 </a:t>
            </a:r>
            <a:br>
              <a:rPr lang="en-US" dirty="0">
                <a:latin typeface="Acumin Pro"/>
              </a:rPr>
            </a:br>
            <a:r>
              <a:rPr lang="en-US" dirty="0">
                <a:latin typeface="Acumin Pro"/>
              </a:rPr>
              <a:t>(31% vs 22%, p &gt; 0.01)</a:t>
            </a:r>
            <a:br>
              <a:rPr lang="en-US" dirty="0">
                <a:latin typeface="Acumin Pro"/>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ACS administration (39% vs 20%)*</a:t>
            </a: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p:txBody>
      </p:sp>
      <p:sp>
        <p:nvSpPr>
          <p:cNvPr id="4" name="TextBox 3">
            <a:extLst>
              <a:ext uri="{FF2B5EF4-FFF2-40B4-BE49-F238E27FC236}">
                <a16:creationId xmlns:a16="http://schemas.microsoft.com/office/drawing/2014/main" id="{9F18DB16-AE29-426D-8275-58122FCCECC8}"/>
              </a:ext>
            </a:extLst>
          </p:cNvPr>
          <p:cNvSpPr txBox="1"/>
          <p:nvPr/>
        </p:nvSpPr>
        <p:spPr>
          <a:xfrm>
            <a:off x="4546715" y="1124280"/>
            <a:ext cx="4117413"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These variables didn’t impact survival</a:t>
            </a: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Method of determining GA</a:t>
            </a:r>
            <a:br>
              <a:rPr lang="en-US" dirty="0">
                <a:latin typeface="Acumin Pro"/>
              </a:rPr>
            </a:br>
            <a:endParaRPr lang="en-US" dirty="0">
              <a:latin typeface="Acumin Pro"/>
            </a:endParaRPr>
          </a:p>
          <a:p>
            <a:pPr marL="342900" marR="0" indent="-342900" algn="l" defTabSz="914400" rtl="0" fontAlgn="auto" latinLnBrk="0" hangingPunct="0">
              <a:lnSpc>
                <a:spcPct val="100000"/>
              </a:lnSpc>
              <a:spcBef>
                <a:spcPts val="0"/>
              </a:spcBef>
              <a:spcAft>
                <a:spcPts val="0"/>
              </a:spcAft>
              <a:buClrTx/>
              <a:buSzTx/>
              <a:buAutoNum type="arabicPeriod"/>
              <a:tabLst/>
            </a:pPr>
            <a:r>
              <a:rPr kumimoji="0" lang="en-US" sz="1800" i="0" u="none" strike="noStrike" cap="none" spc="0" normalizeH="0" baseline="0" dirty="0">
                <a:ln>
                  <a:noFill/>
                </a:ln>
                <a:solidFill>
                  <a:srgbClr val="000000"/>
                </a:solidFill>
                <a:effectLst/>
                <a:uFillTx/>
                <a:latin typeface="Acumin Pro"/>
                <a:sym typeface="Calibri"/>
              </a:rPr>
              <a:t>Small vs large study</a:t>
            </a:r>
            <a:br>
              <a:rPr kumimoji="0" lang="en-US" sz="1800" i="0" u="none" strike="noStrike" cap="none" spc="0" normalizeH="0" baseline="0" dirty="0">
                <a:ln>
                  <a:noFill/>
                </a:ln>
                <a:solidFill>
                  <a:srgbClr val="000000"/>
                </a:solidFill>
                <a:effectLst/>
                <a:uFillTx/>
                <a:latin typeface="Acumin Pro"/>
                <a:sym typeface="Calibri"/>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Risk of bias of the study</a:t>
            </a: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Study location</a:t>
            </a: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Source population</a:t>
            </a:r>
            <a:endParaRPr kumimoji="0" lang="en-US" sz="1800" i="0" u="none" strike="noStrike" cap="none" spc="0" normalizeH="0" baseline="0" dirty="0">
              <a:ln>
                <a:noFill/>
              </a:ln>
              <a:solidFill>
                <a:srgbClr val="000000"/>
              </a:solidFill>
              <a:effectLst/>
              <a:uFillTx/>
              <a:latin typeface="Acumin Pro"/>
              <a:sym typeface="Calibri"/>
            </a:endParaRPr>
          </a:p>
        </p:txBody>
      </p:sp>
      <p:sp>
        <p:nvSpPr>
          <p:cNvPr id="5" name="TextBox 4">
            <a:extLst>
              <a:ext uri="{FF2B5EF4-FFF2-40B4-BE49-F238E27FC236}">
                <a16:creationId xmlns:a16="http://schemas.microsoft.com/office/drawing/2014/main" id="{887BEA87-BF5E-4DEB-8979-34B5B622E3BA}"/>
              </a:ext>
            </a:extLst>
          </p:cNvPr>
          <p:cNvSpPr txBox="1"/>
          <p:nvPr/>
        </p:nvSpPr>
        <p:spPr>
          <a:xfrm>
            <a:off x="318734" y="4723527"/>
            <a:ext cx="726817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Calibri"/>
              </a:rPr>
              <a:t>*Data on ACS receipt was not always reported, this finding is largely derived from 1 study</a:t>
            </a:r>
          </a:p>
        </p:txBody>
      </p:sp>
    </p:spTree>
    <p:extLst>
      <p:ext uri="{BB962C8B-B14F-4D97-AF65-F5344CB8AC3E}">
        <p14:creationId xmlns:p14="http://schemas.microsoft.com/office/powerpoint/2010/main" val="14994896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E9ADE7-66C1-4B08-9DDD-C21AAD075816}"/>
              </a:ext>
            </a:extLst>
          </p:cNvPr>
          <p:cNvPicPr>
            <a:picLocks noChangeAspect="1"/>
          </p:cNvPicPr>
          <p:nvPr/>
        </p:nvPicPr>
        <p:blipFill>
          <a:blip r:embed="rId2"/>
          <a:stretch>
            <a:fillRect/>
          </a:stretch>
        </p:blipFill>
        <p:spPr>
          <a:xfrm>
            <a:off x="582603" y="1228846"/>
            <a:ext cx="7978793" cy="2854202"/>
          </a:xfrm>
          <a:prstGeom prst="rect">
            <a:avLst/>
          </a:prstGeom>
        </p:spPr>
      </p:pic>
      <p:sp>
        <p:nvSpPr>
          <p:cNvPr id="4" name="TextBox 3">
            <a:extLst>
              <a:ext uri="{FF2B5EF4-FFF2-40B4-BE49-F238E27FC236}">
                <a16:creationId xmlns:a16="http://schemas.microsoft.com/office/drawing/2014/main" id="{3FFF210B-570F-4CAE-AD9E-AA2812FE2E51}"/>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Results</a:t>
            </a:r>
          </a:p>
        </p:txBody>
      </p:sp>
    </p:spTree>
    <p:extLst>
      <p:ext uri="{BB962C8B-B14F-4D97-AF65-F5344CB8AC3E}">
        <p14:creationId xmlns:p14="http://schemas.microsoft.com/office/powerpoint/2010/main" val="240856130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Strengths and limitations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5"/>
            <a:ext cx="4117413"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Strengths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kumimoji="0" lang="en-US" sz="1800" i="0" u="none" strike="noStrike" cap="none" spc="0" normalizeH="0" baseline="0" dirty="0">
                <a:ln>
                  <a:noFill/>
                </a:ln>
                <a:solidFill>
                  <a:srgbClr val="000000"/>
                </a:solidFill>
                <a:effectLst/>
                <a:uFillTx/>
                <a:latin typeface="Acumin Pro"/>
                <a:sym typeface="Calibri"/>
              </a:rPr>
              <a:t>Large population (2226 babies)</a:t>
            </a:r>
            <a:br>
              <a:rPr kumimoji="0" lang="en-US" sz="1800" i="0" u="none" strike="noStrike" cap="none" spc="0" normalizeH="0" baseline="0" dirty="0">
                <a:ln>
                  <a:noFill/>
                </a:ln>
                <a:solidFill>
                  <a:srgbClr val="000000"/>
                </a:solidFill>
                <a:effectLst/>
                <a:uFillTx/>
                <a:latin typeface="Acumin Pro"/>
                <a:sym typeface="Calibri"/>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Robust statistical plan</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latin typeface="Acumin Pro"/>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Comprehensive search strategy</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lang="en-US" dirty="0">
              <a:latin typeface="Acumin Pro"/>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latin typeface="Acumin Pro"/>
              </a:rPr>
              <a:t>Transparent reporting</a:t>
            </a:r>
            <a:br>
              <a:rPr lang="en-US" dirty="0">
                <a:latin typeface="Acumin Pro"/>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Font typeface="+mj-lt"/>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p:txBody>
      </p:sp>
      <p:sp>
        <p:nvSpPr>
          <p:cNvPr id="4" name="TextBox 3">
            <a:extLst>
              <a:ext uri="{FF2B5EF4-FFF2-40B4-BE49-F238E27FC236}">
                <a16:creationId xmlns:a16="http://schemas.microsoft.com/office/drawing/2014/main" id="{9F18DB16-AE29-426D-8275-58122FCCECC8}"/>
              </a:ext>
            </a:extLst>
          </p:cNvPr>
          <p:cNvSpPr txBox="1"/>
          <p:nvPr/>
        </p:nvSpPr>
        <p:spPr>
          <a:xfrm>
            <a:off x="4546715" y="1124280"/>
            <a:ext cx="4117413"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kumimoji="0" lang="en-US" sz="1800" b="1" i="0" u="none" strike="noStrike" cap="none" spc="0" normalizeH="0" baseline="0" dirty="0">
                <a:ln>
                  <a:noFill/>
                </a:ln>
                <a:solidFill>
                  <a:srgbClr val="000000"/>
                </a:solidFill>
                <a:effectLst/>
                <a:uFillTx/>
                <a:latin typeface="Acumin Pro"/>
                <a:sym typeface="Calibri"/>
              </a:rPr>
              <a:t>Limitations</a:t>
            </a: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Heterogeneity of reporting outcomes</a:t>
            </a:r>
            <a:br>
              <a:rPr kumimoji="0" lang="en-US" sz="1800" i="0" u="none" strike="noStrike" cap="none" spc="0" normalizeH="0" baseline="0" dirty="0">
                <a:ln>
                  <a:noFill/>
                </a:ln>
                <a:solidFill>
                  <a:srgbClr val="000000"/>
                </a:solidFill>
                <a:effectLst/>
                <a:uFillTx/>
                <a:latin typeface="Acumin Pro"/>
                <a:sym typeface="Calibri"/>
              </a:rPr>
            </a:b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Heterogeneity of patient populations</a:t>
            </a: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Observational studies / publication bias</a:t>
            </a: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Providing proactive care is not a yes/no</a:t>
            </a:r>
          </a:p>
          <a:p>
            <a:pPr marL="342900" marR="0" indent="-342900" algn="l" defTabSz="914400" rtl="0" fontAlgn="auto" latinLnBrk="0" hangingPunct="0">
              <a:lnSpc>
                <a:spcPct val="100000"/>
              </a:lnSpc>
              <a:spcBef>
                <a:spcPts val="0"/>
              </a:spcBef>
              <a:spcAft>
                <a:spcPts val="0"/>
              </a:spcAft>
              <a:buClrTx/>
              <a:buSzTx/>
              <a:buAutoNum type="arabicPeriod"/>
              <a:tabLst/>
            </a:pPr>
            <a:endParaRPr kumimoji="0" lang="en-US" sz="1800" i="0" u="none" strike="noStrike" cap="none" spc="0" normalizeH="0" baseline="0" dirty="0">
              <a:ln>
                <a:noFill/>
              </a:ln>
              <a:solidFill>
                <a:srgbClr val="000000"/>
              </a:solidFill>
              <a:effectLst/>
              <a:uFillTx/>
              <a:latin typeface="Acumin Pro"/>
              <a:sym typeface="Calibri"/>
            </a:endParaRPr>
          </a:p>
          <a:p>
            <a:pPr marL="342900" marR="0" indent="-342900" algn="l" defTabSz="914400" rtl="0" fontAlgn="auto" latinLnBrk="0" hangingPunct="0">
              <a:lnSpc>
                <a:spcPct val="100000"/>
              </a:lnSpc>
              <a:spcBef>
                <a:spcPts val="0"/>
              </a:spcBef>
              <a:spcAft>
                <a:spcPts val="0"/>
              </a:spcAft>
              <a:buClrTx/>
              <a:buSzTx/>
              <a:buAutoNum type="arabicPeriod"/>
              <a:tabLst/>
            </a:pPr>
            <a:r>
              <a:rPr lang="en-US" dirty="0">
                <a:latin typeface="Acumin Pro"/>
              </a:rPr>
              <a:t>Including studies that did not provide proactive care to some neonates is a source of bias</a:t>
            </a:r>
            <a:endParaRPr kumimoji="0" lang="en-US" sz="1800" i="0" u="none" strike="noStrike" cap="none" spc="0" normalizeH="0" baseline="0" dirty="0">
              <a:ln>
                <a:noFill/>
              </a:ln>
              <a:solidFill>
                <a:srgbClr val="000000"/>
              </a:solidFill>
              <a:effectLst/>
              <a:uFillTx/>
              <a:latin typeface="Acumin Pro"/>
              <a:sym typeface="Calibri"/>
            </a:endParaRPr>
          </a:p>
        </p:txBody>
      </p:sp>
      <p:sp>
        <p:nvSpPr>
          <p:cNvPr id="5" name="TextBox 4">
            <a:extLst>
              <a:ext uri="{FF2B5EF4-FFF2-40B4-BE49-F238E27FC236}">
                <a16:creationId xmlns:a16="http://schemas.microsoft.com/office/drawing/2014/main" id="{887BEA87-BF5E-4DEB-8979-34B5B622E3BA}"/>
              </a:ext>
            </a:extLst>
          </p:cNvPr>
          <p:cNvSpPr txBox="1"/>
          <p:nvPr/>
        </p:nvSpPr>
        <p:spPr>
          <a:xfrm>
            <a:off x="318734" y="4723527"/>
            <a:ext cx="7268173"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mj-lt"/>
                <a:ea typeface="+mj-ea"/>
                <a:cs typeface="+mj-cs"/>
                <a:sym typeface="Calibri"/>
              </a:rPr>
              <a:t>*Data on ACS receipt was not always reported, this finding is largely derived from 1 study</a:t>
            </a:r>
          </a:p>
        </p:txBody>
      </p:sp>
    </p:spTree>
    <p:extLst>
      <p:ext uri="{BB962C8B-B14F-4D97-AF65-F5344CB8AC3E}">
        <p14:creationId xmlns:p14="http://schemas.microsoft.com/office/powerpoint/2010/main" val="39549863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04937" y="1132840"/>
            <a:ext cx="6534126" cy="20621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300">
                <a:solidFill>
                  <a:srgbClr val="1B536C"/>
                </a:solidFill>
                <a:latin typeface="Acumin Pro"/>
                <a:ea typeface="Acumin Pro"/>
                <a:cs typeface="Acumin Pro"/>
                <a:sym typeface="Acumin Pro"/>
              </a:defRPr>
            </a:pPr>
            <a:r>
              <a:rPr lang="en-US" sz="6400" dirty="0">
                <a:latin typeface="Acumin Pro Ultra Black"/>
                <a:ea typeface="Acumin Pro Ultra Black"/>
                <a:cs typeface="Acumin Pro Ultra Black"/>
                <a:sym typeface="Acumin Pro Ultra Black"/>
              </a:rPr>
              <a:t>Does this fit with the literature?</a:t>
            </a:r>
            <a:endParaRPr sz="6400" dirty="0"/>
          </a:p>
        </p:txBody>
      </p:sp>
    </p:spTree>
    <p:extLst>
      <p:ext uri="{BB962C8B-B14F-4D97-AF65-F5344CB8AC3E}">
        <p14:creationId xmlns:p14="http://schemas.microsoft.com/office/powerpoint/2010/main" val="18438621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Background</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Acumin Pro"/>
                <a:sym typeface="Calibri"/>
              </a:rPr>
              <a:t>1971</a:t>
            </a:r>
            <a:r>
              <a:rPr kumimoji="0" lang="en-US" sz="1800" b="0" i="0" u="none" strike="noStrike" cap="none" spc="0" normalizeH="0" baseline="0" dirty="0">
                <a:ln>
                  <a:noFill/>
                </a:ln>
                <a:solidFill>
                  <a:srgbClr val="000000"/>
                </a:solidFill>
                <a:effectLst/>
                <a:uFillTx/>
                <a:latin typeface="Acumin Pro"/>
                <a:sym typeface="Calibri"/>
              </a:rPr>
              <a:t>: “</a:t>
            </a:r>
            <a:r>
              <a:rPr lang="en-US" dirty="0"/>
              <a:t>The lower limit of viability is probably around 28 weeks, at which time most infants weigh two pounds, four ounces (1000 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000000"/>
                </a:solidFill>
                <a:effectLst/>
                <a:uFillTx/>
                <a:latin typeface="Acumin Pro"/>
                <a:sym typeface="Calibri"/>
              </a:rPr>
              <a:t>2015</a:t>
            </a:r>
            <a:r>
              <a:rPr kumimoji="0" lang="en-US" sz="1800" b="0" i="0" u="none" strike="noStrike" cap="none" spc="0" normalizeH="0" baseline="0" dirty="0">
                <a:ln>
                  <a:noFill/>
                </a:ln>
                <a:solidFill>
                  <a:srgbClr val="000000"/>
                </a:solidFill>
                <a:effectLst/>
                <a:uFillTx/>
                <a:latin typeface="Acumin Pro"/>
                <a:sym typeface="Calibri"/>
              </a:rPr>
              <a:t>: NICHD data show that almost all infants above 24 weeks are treated, and many 22- and 23-weekers are treated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cumin Pro"/>
              </a:rPr>
              <a:t>2019</a:t>
            </a:r>
            <a:r>
              <a:rPr lang="en-US" dirty="0">
                <a:latin typeface="Acumin Pro"/>
              </a:rPr>
              <a:t>: 24.1% of 22 </a:t>
            </a:r>
            <a:r>
              <a:rPr lang="en-US" dirty="0" err="1">
                <a:latin typeface="Acumin Pro"/>
              </a:rPr>
              <a:t>wk</a:t>
            </a:r>
            <a:r>
              <a:rPr lang="en-US" dirty="0">
                <a:latin typeface="Acumin Pro"/>
              </a:rPr>
              <a:t> infants admitted</a:t>
            </a:r>
            <a:br>
              <a:rPr lang="en-US" dirty="0">
                <a:latin typeface="Acumin Pro"/>
              </a:rPr>
            </a:br>
            <a:r>
              <a:rPr lang="en-US" dirty="0">
                <a:latin typeface="Acumin Pro"/>
              </a:rPr>
              <a:t>to a NICU survive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b="1" dirty="0">
                <a:latin typeface="Acumin Pro"/>
              </a:rPr>
              <a:t>2020</a:t>
            </a:r>
            <a:r>
              <a:rPr lang="en-US" dirty="0">
                <a:latin typeface="Acumin Pro"/>
              </a:rPr>
              <a:t>: resuscitation practices vary</a:t>
            </a:r>
            <a:br>
              <a:rPr lang="en-US" dirty="0">
                <a:latin typeface="Acumin Pro"/>
              </a:rPr>
            </a:br>
            <a:r>
              <a:rPr lang="en-US" dirty="0">
                <a:latin typeface="Acumin Pro"/>
              </a:rPr>
              <a:t>(coasts, 20-22%, Midwest/south &gt;35%)</a:t>
            </a:r>
          </a:p>
        </p:txBody>
      </p:sp>
      <p:sp>
        <p:nvSpPr>
          <p:cNvPr id="5" name="TextBox 4">
            <a:extLst>
              <a:ext uri="{FF2B5EF4-FFF2-40B4-BE49-F238E27FC236}">
                <a16:creationId xmlns:a16="http://schemas.microsoft.com/office/drawing/2014/main" id="{9998C695-1C70-4AD3-ACB3-4AF07377E8D1}"/>
              </a:ext>
            </a:extLst>
          </p:cNvPr>
          <p:cNvSpPr txBox="1"/>
          <p:nvPr/>
        </p:nvSpPr>
        <p:spPr>
          <a:xfrm>
            <a:off x="303059" y="3963107"/>
            <a:ext cx="4754880" cy="11695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00" dirty="0"/>
              <a:t>Schaffer A, Avery ME. Diseases of the Newborn. Philadelphia, PA: Saunders; 1971</a:t>
            </a:r>
          </a:p>
          <a:p>
            <a:endParaRPr lang="en-US" sz="1000" dirty="0"/>
          </a:p>
          <a:p>
            <a:r>
              <a:rPr lang="en-US" sz="1000" dirty="0" err="1"/>
              <a:t>Myrhaug</a:t>
            </a:r>
            <a:r>
              <a:rPr lang="en-US" sz="1000" dirty="0"/>
              <a:t> et al. Pediatrics. 2019</a:t>
            </a:r>
          </a:p>
          <a:p>
            <a:endParaRPr lang="en-US" sz="1000" dirty="0"/>
          </a:p>
          <a:p>
            <a:r>
              <a:rPr lang="en-US" sz="1000" dirty="0" err="1"/>
              <a:t>Rysavy</a:t>
            </a:r>
            <a:r>
              <a:rPr lang="en-US" sz="1000" dirty="0"/>
              <a:t> et al. J </a:t>
            </a:r>
            <a:r>
              <a:rPr lang="en-US" sz="1000" dirty="0" err="1"/>
              <a:t>Pediatr</a:t>
            </a:r>
            <a:r>
              <a:rPr lang="en-US" sz="1000" dirty="0"/>
              <a:t>. 2021</a:t>
            </a:r>
          </a:p>
          <a:p>
            <a:endParaRPr lang="en-US" sz="1000" dirty="0"/>
          </a:p>
          <a:p>
            <a:r>
              <a:rPr lang="da-DK" sz="1000" dirty="0"/>
              <a:t>Boghossian et al. Obstet Gynecol. 2020</a:t>
            </a:r>
            <a:endParaRPr lang="en-US" sz="1000" dirty="0"/>
          </a:p>
        </p:txBody>
      </p:sp>
      <p:pic>
        <p:nvPicPr>
          <p:cNvPr id="7" name="Picture 6">
            <a:extLst>
              <a:ext uri="{FF2B5EF4-FFF2-40B4-BE49-F238E27FC236}">
                <a16:creationId xmlns:a16="http://schemas.microsoft.com/office/drawing/2014/main" id="{84CF45C8-3D08-440C-953B-BB5A9EEF8C0E}"/>
              </a:ext>
            </a:extLst>
          </p:cNvPr>
          <p:cNvPicPr>
            <a:picLocks noChangeAspect="1"/>
          </p:cNvPicPr>
          <p:nvPr/>
        </p:nvPicPr>
        <p:blipFill>
          <a:blip r:embed="rId2"/>
          <a:stretch>
            <a:fillRect/>
          </a:stretch>
        </p:blipFill>
        <p:spPr>
          <a:xfrm>
            <a:off x="4744430" y="2311179"/>
            <a:ext cx="4183214" cy="2571750"/>
          </a:xfrm>
          <a:prstGeom prst="rect">
            <a:avLst/>
          </a:prstGeom>
        </p:spPr>
      </p:pic>
    </p:spTree>
    <p:extLst>
      <p:ext uri="{BB962C8B-B14F-4D97-AF65-F5344CB8AC3E}">
        <p14:creationId xmlns:p14="http://schemas.microsoft.com/office/powerpoint/2010/main" val="13247367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Delivery details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231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Delivery is for different reasons</a:t>
            </a: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lang="en-US" dirty="0">
                <a:latin typeface="Acumin Pro"/>
              </a:rPr>
              <a:t>Delivery is accomplished differently</a:t>
            </a:r>
            <a:br>
              <a:rPr lang="en-US" dirty="0">
                <a:latin typeface="Acumin Pro"/>
              </a:rPr>
            </a:br>
            <a:r>
              <a:rPr lang="en-US" dirty="0">
                <a:latin typeface="Acumin Pro"/>
              </a:rPr>
              <a:t>(50% C-section rate)</a:t>
            </a:r>
          </a:p>
        </p:txBody>
      </p:sp>
      <p:pic>
        <p:nvPicPr>
          <p:cNvPr id="5" name="Picture 4">
            <a:extLst>
              <a:ext uri="{FF2B5EF4-FFF2-40B4-BE49-F238E27FC236}">
                <a16:creationId xmlns:a16="http://schemas.microsoft.com/office/drawing/2014/main" id="{38D11913-19B4-4D6F-AE54-1713091628ED}"/>
              </a:ext>
            </a:extLst>
          </p:cNvPr>
          <p:cNvPicPr>
            <a:picLocks noChangeAspect="1"/>
          </p:cNvPicPr>
          <p:nvPr/>
        </p:nvPicPr>
        <p:blipFill>
          <a:blip r:embed="rId2"/>
          <a:stretch>
            <a:fillRect/>
          </a:stretch>
        </p:blipFill>
        <p:spPr>
          <a:xfrm>
            <a:off x="4815675" y="856924"/>
            <a:ext cx="4118828" cy="3983518"/>
          </a:xfrm>
          <a:prstGeom prst="rect">
            <a:avLst/>
          </a:prstGeom>
        </p:spPr>
      </p:pic>
      <p:sp>
        <p:nvSpPr>
          <p:cNvPr id="7" name="TextBox 6">
            <a:extLst>
              <a:ext uri="{FF2B5EF4-FFF2-40B4-BE49-F238E27FC236}">
                <a16:creationId xmlns:a16="http://schemas.microsoft.com/office/drawing/2014/main" id="{061607EA-FA40-484C-AA6F-A0FB2B68B200}"/>
              </a:ext>
            </a:extLst>
          </p:cNvPr>
          <p:cNvSpPr txBox="1"/>
          <p:nvPr/>
        </p:nvSpPr>
        <p:spPr>
          <a:xfrm>
            <a:off x="303059" y="4356419"/>
            <a:ext cx="475488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Figure: Japanese Neonatal Research Network</a:t>
            </a:r>
          </a:p>
          <a:p>
            <a:endParaRPr lang="en-US" sz="1200" dirty="0"/>
          </a:p>
          <a:p>
            <a:r>
              <a:rPr lang="en-US" sz="1200" dirty="0" err="1"/>
              <a:t>Rysavy</a:t>
            </a:r>
            <a:r>
              <a:rPr lang="en-US" sz="1200" dirty="0"/>
              <a:t> et al. J </a:t>
            </a:r>
            <a:r>
              <a:rPr lang="en-US" sz="1200" dirty="0" err="1"/>
              <a:t>Pediatr</a:t>
            </a:r>
            <a:r>
              <a:rPr lang="en-US" sz="1200" dirty="0"/>
              <a:t>. 2019</a:t>
            </a:r>
          </a:p>
        </p:txBody>
      </p:sp>
    </p:spTree>
    <p:extLst>
      <p:ext uri="{BB962C8B-B14F-4D97-AF65-F5344CB8AC3E}">
        <p14:creationId xmlns:p14="http://schemas.microsoft.com/office/powerpoint/2010/main" val="89180726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NICU course</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492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Rates of all neonatal morbidities are </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higher &lt; 23 weeks (related to</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prematurity, despite similar</a:t>
            </a:r>
            <a:br>
              <a:rPr kumimoji="0" lang="en-US" sz="1800" b="0" i="0" u="none" strike="noStrike" cap="none" spc="0" normalizeH="0" baseline="0" dirty="0">
                <a:ln>
                  <a:noFill/>
                </a:ln>
                <a:solidFill>
                  <a:srgbClr val="000000"/>
                </a:solidFill>
                <a:effectLst/>
                <a:uFillTx/>
                <a:latin typeface="Acumin Pro"/>
                <a:sym typeface="Calibri"/>
              </a:rPr>
            </a:br>
            <a:r>
              <a:rPr kumimoji="0" lang="en-US" sz="1800" b="0" i="0" u="none" strike="noStrike" cap="none" spc="0" normalizeH="0" baseline="0" dirty="0">
                <a:ln>
                  <a:noFill/>
                </a:ln>
                <a:solidFill>
                  <a:srgbClr val="000000"/>
                </a:solidFill>
                <a:effectLst/>
                <a:uFillTx/>
                <a:latin typeface="Acumin Pro"/>
                <a:sym typeface="Calibri"/>
              </a:rPr>
              <a:t>steroid</a:t>
            </a:r>
            <a:r>
              <a:rPr lang="en-US" dirty="0">
                <a:latin typeface="Acumin Pro"/>
              </a:rPr>
              <a:t> </a:t>
            </a:r>
            <a:r>
              <a:rPr kumimoji="0" lang="en-US" sz="1800" b="0" i="0" u="none" strike="noStrike" cap="none" spc="0" normalizeH="0" baseline="0" dirty="0">
                <a:ln>
                  <a:noFill/>
                </a:ln>
                <a:solidFill>
                  <a:srgbClr val="000000"/>
                </a:solidFill>
                <a:effectLst/>
                <a:uFillTx/>
                <a:latin typeface="Acumin Pro"/>
                <a:sym typeface="Calibri"/>
              </a:rPr>
              <a:t>coverage to 23-24 weeks)</a:t>
            </a:r>
          </a:p>
          <a:p>
            <a:pPr marL="285750" indent="-285750">
              <a:spcBef>
                <a:spcPts val="1200"/>
              </a:spcBef>
              <a:buFont typeface="Arial" panose="020B0604020202020204" pitchFamily="34" charset="0"/>
              <a:buChar char="•"/>
            </a:pPr>
            <a:r>
              <a:rPr lang="en-US" dirty="0">
                <a:latin typeface="Acumin Pro"/>
              </a:rPr>
              <a:t>Rates of sepsis higher &lt; 23 weeks</a:t>
            </a:r>
            <a:br>
              <a:rPr lang="en-US" dirty="0">
                <a:latin typeface="Acumin Pro"/>
              </a:rPr>
            </a:br>
            <a:r>
              <a:rPr lang="en-US" dirty="0">
                <a:latin typeface="Acumin Pro"/>
              </a:rPr>
              <a:t>(related to delivery indication)</a:t>
            </a: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120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p:txBody>
      </p:sp>
      <p:pic>
        <p:nvPicPr>
          <p:cNvPr id="4" name="Picture 3">
            <a:extLst>
              <a:ext uri="{FF2B5EF4-FFF2-40B4-BE49-F238E27FC236}">
                <a16:creationId xmlns:a16="http://schemas.microsoft.com/office/drawing/2014/main" id="{6E4C078A-548A-4150-A87E-3660F29C81F3}"/>
              </a:ext>
            </a:extLst>
          </p:cNvPr>
          <p:cNvPicPr>
            <a:picLocks noChangeAspect="1"/>
          </p:cNvPicPr>
          <p:nvPr/>
        </p:nvPicPr>
        <p:blipFill>
          <a:blip r:embed="rId2"/>
          <a:stretch>
            <a:fillRect/>
          </a:stretch>
        </p:blipFill>
        <p:spPr>
          <a:xfrm>
            <a:off x="4348195" y="1335615"/>
            <a:ext cx="4518872" cy="2684479"/>
          </a:xfrm>
          <a:prstGeom prst="rect">
            <a:avLst/>
          </a:prstGeom>
        </p:spPr>
      </p:pic>
      <p:sp>
        <p:nvSpPr>
          <p:cNvPr id="6" name="TextBox 5">
            <a:extLst>
              <a:ext uri="{FF2B5EF4-FFF2-40B4-BE49-F238E27FC236}">
                <a16:creationId xmlns:a16="http://schemas.microsoft.com/office/drawing/2014/main" id="{06FDB045-A07E-40D9-A6D9-636A74A08E8D}"/>
              </a:ext>
            </a:extLst>
          </p:cNvPr>
          <p:cNvSpPr txBox="1"/>
          <p:nvPr/>
        </p:nvSpPr>
        <p:spPr>
          <a:xfrm>
            <a:off x="303059" y="4659114"/>
            <a:ext cx="47548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Figure: </a:t>
            </a:r>
            <a:r>
              <a:rPr lang="en-US" sz="1200" dirty="0" err="1"/>
              <a:t>Rysavy</a:t>
            </a:r>
            <a:r>
              <a:rPr lang="en-US" sz="1200" dirty="0"/>
              <a:t> et al. J </a:t>
            </a:r>
            <a:r>
              <a:rPr lang="en-US" sz="1200" dirty="0" err="1"/>
              <a:t>Pediatr</a:t>
            </a:r>
            <a:r>
              <a:rPr lang="en-US" sz="1200" dirty="0"/>
              <a:t>. 2021 </a:t>
            </a:r>
          </a:p>
        </p:txBody>
      </p:sp>
    </p:spTree>
    <p:extLst>
      <p:ext uri="{BB962C8B-B14F-4D97-AF65-F5344CB8AC3E}">
        <p14:creationId xmlns:p14="http://schemas.microsoft.com/office/powerpoint/2010/main" val="201714669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Review a systematic review and meta-analysis of outcomes at 22 weeks</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t>Describe the changing clinical landscape for the care and outcomes of infants born at 22-23 weeks’ gestation.</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t>Identify important areas of uncertainty in the care of infants born ≤23 weeks’ gestation that require further research</a:t>
            </a:r>
            <a:endParaRPr kumimoji="0" lang="en-US" sz="1800" b="0" i="0" u="none" strike="noStrike" cap="none" spc="0" normalizeH="0" baseline="0" dirty="0">
              <a:ln>
                <a:noFill/>
              </a:ln>
              <a:solidFill>
                <a:srgbClr val="000000"/>
              </a:solidFill>
              <a:effectLst/>
              <a:uFillTx/>
              <a:latin typeface="Acumin Pro"/>
              <a:sym typeface="Calibri"/>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Change in ACOG practice</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“Antenatal corticosteroids may be considered at 22 0/7 weeks to 22 6/7 weeks of gestation if neonatal resuscitation is planned and after appropriate counseling.”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“The recommendation regarding antenatal corticosteroid administration at 20 0/7 weeks to 21 6/7 weeks of gestation remains unchanged: Antenatal corticosteroids are not recommended during this time period because of the absence of data to suggest benefit.”</a:t>
            </a:r>
            <a:br>
              <a:rPr lang="en-US" dirty="0"/>
            </a:br>
            <a:endParaRPr lang="en-US" dirty="0"/>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In 2019, most (&gt;50%) U.S. NICUs gave antenatal corticosteroids to at least 1 in 4 22-wk live births.</a:t>
            </a:r>
            <a:endParaRPr kumimoji="0" lang="en-US" sz="1800" b="0" i="0" u="none" strike="noStrike" cap="none" spc="0" normalizeH="0" baseline="0" dirty="0">
              <a:ln>
                <a:noFill/>
              </a:ln>
              <a:solidFill>
                <a:srgbClr val="000000"/>
              </a:solidFill>
              <a:effectLst/>
              <a:uFillTx/>
              <a:latin typeface="Acumin Pro"/>
              <a:sym typeface="Calibri"/>
            </a:endParaRPr>
          </a:p>
        </p:txBody>
      </p:sp>
      <p:sp>
        <p:nvSpPr>
          <p:cNvPr id="5" name="TextBox 4">
            <a:extLst>
              <a:ext uri="{FF2B5EF4-FFF2-40B4-BE49-F238E27FC236}">
                <a16:creationId xmlns:a16="http://schemas.microsoft.com/office/drawing/2014/main" id="{8F235F65-6CEC-4200-812A-88D81E916872}"/>
              </a:ext>
            </a:extLst>
          </p:cNvPr>
          <p:cNvSpPr txBox="1"/>
          <p:nvPr/>
        </p:nvSpPr>
        <p:spPr>
          <a:xfrm>
            <a:off x="264160" y="4010759"/>
            <a:ext cx="475488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sz="1200" dirty="0"/>
              <a:t>ACOG 2020.</a:t>
            </a:r>
          </a:p>
          <a:p>
            <a:endParaRPr lang="da-DK" sz="1200" dirty="0"/>
          </a:p>
          <a:p>
            <a:r>
              <a:rPr lang="da-DK" sz="1200" dirty="0"/>
              <a:t>Park et al. Obstet Gynecol. 2016</a:t>
            </a:r>
          </a:p>
          <a:p>
            <a:endParaRPr lang="da-DK" sz="1200" dirty="0"/>
          </a:p>
          <a:p>
            <a:r>
              <a:rPr lang="nl-NL" sz="1200" dirty="0"/>
              <a:t>Ehret et al. JAMA Network Open. 2018</a:t>
            </a:r>
            <a:endParaRPr lang="en-US" sz="1200" dirty="0"/>
          </a:p>
        </p:txBody>
      </p:sp>
    </p:spTree>
    <p:extLst>
      <p:ext uri="{BB962C8B-B14F-4D97-AF65-F5344CB8AC3E}">
        <p14:creationId xmlns:p14="http://schemas.microsoft.com/office/powerpoint/2010/main" val="34797130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DE3E7C-8B96-48C0-B7C9-E1E8BB468955}"/>
              </a:ext>
            </a:extLst>
          </p:cNvPr>
          <p:cNvPicPr>
            <a:picLocks noChangeAspect="1"/>
          </p:cNvPicPr>
          <p:nvPr/>
        </p:nvPicPr>
        <p:blipFill>
          <a:blip r:embed="rId2"/>
          <a:stretch>
            <a:fillRect/>
          </a:stretch>
        </p:blipFill>
        <p:spPr>
          <a:xfrm>
            <a:off x="1524969" y="660469"/>
            <a:ext cx="6094062" cy="3907413"/>
          </a:xfrm>
          <a:prstGeom prst="rect">
            <a:avLst/>
          </a:prstGeom>
        </p:spPr>
      </p:pic>
      <p:sp>
        <p:nvSpPr>
          <p:cNvPr id="4" name="TextBox 3">
            <a:extLst>
              <a:ext uri="{FF2B5EF4-FFF2-40B4-BE49-F238E27FC236}">
                <a16:creationId xmlns:a16="http://schemas.microsoft.com/office/drawing/2014/main" id="{2B1DB721-9D34-4B50-B641-A694E859143F}"/>
              </a:ext>
            </a:extLst>
          </p:cNvPr>
          <p:cNvSpPr txBox="1"/>
          <p:nvPr/>
        </p:nvSpPr>
        <p:spPr>
          <a:xfrm>
            <a:off x="264160" y="4585523"/>
            <a:ext cx="47548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da-DK" sz="1200" dirty="0"/>
              <a:t>Park et al. Obstet Gynecol. 2016</a:t>
            </a:r>
          </a:p>
        </p:txBody>
      </p:sp>
    </p:spTree>
    <p:extLst>
      <p:ext uri="{BB962C8B-B14F-4D97-AF65-F5344CB8AC3E}">
        <p14:creationId xmlns:p14="http://schemas.microsoft.com/office/powerpoint/2010/main" val="412525007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9F1017-02CF-4991-85D6-52B589CF7AF4}"/>
              </a:ext>
            </a:extLst>
          </p:cNvPr>
          <p:cNvPicPr>
            <a:picLocks noChangeAspect="1"/>
          </p:cNvPicPr>
          <p:nvPr/>
        </p:nvPicPr>
        <p:blipFill>
          <a:blip r:embed="rId2"/>
          <a:stretch>
            <a:fillRect/>
          </a:stretch>
        </p:blipFill>
        <p:spPr>
          <a:xfrm>
            <a:off x="2340959" y="1397518"/>
            <a:ext cx="4462081" cy="2348464"/>
          </a:xfrm>
          <a:prstGeom prst="rect">
            <a:avLst/>
          </a:prstGeom>
        </p:spPr>
      </p:pic>
      <p:sp>
        <p:nvSpPr>
          <p:cNvPr id="4" name="TextBox 3">
            <a:extLst>
              <a:ext uri="{FF2B5EF4-FFF2-40B4-BE49-F238E27FC236}">
                <a16:creationId xmlns:a16="http://schemas.microsoft.com/office/drawing/2014/main" id="{92DE827D-4805-4EB3-836C-8784648D56F6}"/>
              </a:ext>
            </a:extLst>
          </p:cNvPr>
          <p:cNvSpPr txBox="1"/>
          <p:nvPr/>
        </p:nvSpPr>
        <p:spPr>
          <a:xfrm>
            <a:off x="264160" y="4663901"/>
            <a:ext cx="47548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nl-NL" sz="1200" dirty="0"/>
              <a:t>Ehret et al. JAMA Network Open. 2018</a:t>
            </a:r>
            <a:endParaRPr lang="en-US" sz="1200" dirty="0"/>
          </a:p>
        </p:txBody>
      </p:sp>
    </p:spTree>
    <p:extLst>
      <p:ext uri="{BB962C8B-B14F-4D97-AF65-F5344CB8AC3E}">
        <p14:creationId xmlns:p14="http://schemas.microsoft.com/office/powerpoint/2010/main" val="213112013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Physiology at 22 weeks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Decreased tracheal diameter, decreased vascular size</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Lower alveolar count</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Incomplete pulmonary artery branching</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Lower nephrons density</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Poorly functional adrenal cortex</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Unorganized cardiac myocytes and myofibrils</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Incomplete expression of adrenergic receptors</a:t>
            </a:r>
          </a:p>
          <a:p>
            <a:pPr marL="285750" marR="0" indent="-285750" algn="l"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dirty="0"/>
              <a:t>Thin epidermis, very thin stratum corneum</a:t>
            </a:r>
            <a:endParaRPr kumimoji="0" lang="en-US" sz="1800" b="0" i="0" u="none" strike="noStrike" cap="none" spc="0" normalizeH="0" baseline="0" dirty="0">
              <a:ln>
                <a:noFill/>
              </a:ln>
              <a:solidFill>
                <a:srgbClr val="000000"/>
              </a:solidFill>
              <a:effectLst/>
              <a:uFillTx/>
              <a:latin typeface="Acumin Pro"/>
              <a:sym typeface="Calibri"/>
            </a:endParaRPr>
          </a:p>
        </p:txBody>
      </p:sp>
      <p:pic>
        <p:nvPicPr>
          <p:cNvPr id="5" name="Picture 4">
            <a:extLst>
              <a:ext uri="{FF2B5EF4-FFF2-40B4-BE49-F238E27FC236}">
                <a16:creationId xmlns:a16="http://schemas.microsoft.com/office/drawing/2014/main" id="{CE081E30-BDE8-46E5-9376-D5CB1878EC00}"/>
              </a:ext>
            </a:extLst>
          </p:cNvPr>
          <p:cNvPicPr>
            <a:picLocks noChangeAspect="1"/>
          </p:cNvPicPr>
          <p:nvPr/>
        </p:nvPicPr>
        <p:blipFill>
          <a:blip r:embed="rId2"/>
          <a:stretch>
            <a:fillRect/>
          </a:stretch>
        </p:blipFill>
        <p:spPr>
          <a:xfrm>
            <a:off x="5878910" y="905866"/>
            <a:ext cx="1812805" cy="3946942"/>
          </a:xfrm>
          <a:prstGeom prst="rect">
            <a:avLst/>
          </a:prstGeom>
        </p:spPr>
      </p:pic>
    </p:spTree>
    <p:extLst>
      <p:ext uri="{BB962C8B-B14F-4D97-AF65-F5344CB8AC3E}">
        <p14:creationId xmlns:p14="http://schemas.microsoft.com/office/powerpoint/2010/main" val="333561434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What do neonatologists know?</a:t>
            </a:r>
          </a:p>
        </p:txBody>
      </p:sp>
      <p:pic>
        <p:nvPicPr>
          <p:cNvPr id="5" name="Picture 4">
            <a:extLst>
              <a:ext uri="{FF2B5EF4-FFF2-40B4-BE49-F238E27FC236}">
                <a16:creationId xmlns:a16="http://schemas.microsoft.com/office/drawing/2014/main" id="{26FE15CA-434A-43DD-9059-27AB742F003A}"/>
              </a:ext>
            </a:extLst>
          </p:cNvPr>
          <p:cNvPicPr>
            <a:picLocks noChangeAspect="1"/>
          </p:cNvPicPr>
          <p:nvPr/>
        </p:nvPicPr>
        <p:blipFill>
          <a:blip r:embed="rId3"/>
          <a:stretch>
            <a:fillRect/>
          </a:stretch>
        </p:blipFill>
        <p:spPr>
          <a:xfrm>
            <a:off x="1597532" y="1142386"/>
            <a:ext cx="5948935" cy="1642616"/>
          </a:xfrm>
          <a:prstGeom prst="rect">
            <a:avLst/>
          </a:prstGeom>
        </p:spPr>
      </p:pic>
      <p:pic>
        <p:nvPicPr>
          <p:cNvPr id="6" name="Picture 5">
            <a:extLst>
              <a:ext uri="{FF2B5EF4-FFF2-40B4-BE49-F238E27FC236}">
                <a16:creationId xmlns:a16="http://schemas.microsoft.com/office/drawing/2014/main" id="{CE7B7137-7EC0-44B2-81BD-958093D42B5B}"/>
              </a:ext>
            </a:extLst>
          </p:cNvPr>
          <p:cNvPicPr>
            <a:picLocks noChangeAspect="1"/>
          </p:cNvPicPr>
          <p:nvPr/>
        </p:nvPicPr>
        <p:blipFill rotWithShape="1">
          <a:blip r:embed="rId4"/>
          <a:srcRect l="4171"/>
          <a:stretch/>
        </p:blipFill>
        <p:spPr>
          <a:xfrm>
            <a:off x="1264484" y="3247155"/>
            <a:ext cx="6615030" cy="1110309"/>
          </a:xfrm>
          <a:prstGeom prst="rect">
            <a:avLst/>
          </a:prstGeom>
        </p:spPr>
      </p:pic>
    </p:spTree>
    <p:extLst>
      <p:ext uri="{BB962C8B-B14F-4D97-AF65-F5344CB8AC3E}">
        <p14:creationId xmlns:p14="http://schemas.microsoft.com/office/powerpoint/2010/main" val="129190103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Title</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Content</a:t>
            </a:r>
          </a:p>
        </p:txBody>
      </p:sp>
      <p:pic>
        <p:nvPicPr>
          <p:cNvPr id="5" name="Picture 4">
            <a:extLst>
              <a:ext uri="{FF2B5EF4-FFF2-40B4-BE49-F238E27FC236}">
                <a16:creationId xmlns:a16="http://schemas.microsoft.com/office/drawing/2014/main" id="{28C6A566-06D2-4774-AEB6-A9F3BB49052D}"/>
              </a:ext>
            </a:extLst>
          </p:cNvPr>
          <p:cNvPicPr>
            <a:picLocks noChangeAspect="1"/>
          </p:cNvPicPr>
          <p:nvPr/>
        </p:nvPicPr>
        <p:blipFill>
          <a:blip r:embed="rId2"/>
          <a:stretch>
            <a:fillRect/>
          </a:stretch>
        </p:blipFill>
        <p:spPr>
          <a:xfrm>
            <a:off x="222166" y="0"/>
            <a:ext cx="8699668" cy="5143500"/>
          </a:xfrm>
          <a:prstGeom prst="rect">
            <a:avLst/>
          </a:prstGeom>
        </p:spPr>
      </p:pic>
    </p:spTree>
    <p:extLst>
      <p:ext uri="{BB962C8B-B14F-4D97-AF65-F5344CB8AC3E}">
        <p14:creationId xmlns:p14="http://schemas.microsoft.com/office/powerpoint/2010/main" val="111866964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Management strategies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Culture that </a:t>
            </a:r>
            <a:r>
              <a:rPr lang="en-US" i="1" dirty="0"/>
              <a:t>knows</a:t>
            </a:r>
            <a:r>
              <a:rPr lang="en-US" dirty="0"/>
              <a:t> infants ≤23 weeks can do well</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Partner with parents and families from the beginning</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Antenatal steroids and delayed cord clamping at 22 weeks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2.0 mm endotracheal tubes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Low tidal volume ventilation</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Early fungal prophylaxis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Early parenteral nutrition, maternal and donor breastmilk</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Core group of doctors and nurses who have honed approach over many years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Collaboration with other specialties and hospitals</a:t>
            </a:r>
          </a:p>
          <a:p>
            <a:pPr marL="342900" marR="0" indent="-342900" algn="l" defTabSz="914400" rtl="0" fontAlgn="auto" latinLnBrk="0" hangingPunct="0">
              <a:lnSpc>
                <a:spcPct val="100000"/>
              </a:lnSpc>
              <a:spcBef>
                <a:spcPts val="0"/>
              </a:spcBef>
              <a:spcAft>
                <a:spcPts val="0"/>
              </a:spcAft>
              <a:buClrTx/>
              <a:buSzTx/>
              <a:buFont typeface="+mj-lt"/>
              <a:buAutoNum type="arabicPeriod"/>
              <a:tabLst/>
            </a:pPr>
            <a:r>
              <a:rPr lang="en-US" dirty="0"/>
              <a:t>Academic approach to deviating from the status quo</a:t>
            </a:r>
            <a:endParaRPr kumimoji="0" lang="en-US" sz="1800" b="0" i="0" u="none" strike="noStrike" cap="none" spc="0" normalizeH="0" baseline="0" dirty="0">
              <a:ln>
                <a:noFill/>
              </a:ln>
              <a:solidFill>
                <a:srgbClr val="000000"/>
              </a:solidFill>
              <a:effectLst/>
              <a:uFillTx/>
              <a:latin typeface="Acumin Pro"/>
              <a:sym typeface="Calibri"/>
            </a:endParaRPr>
          </a:p>
        </p:txBody>
      </p:sp>
    </p:spTree>
    <p:extLst>
      <p:ext uri="{BB962C8B-B14F-4D97-AF65-F5344CB8AC3E}">
        <p14:creationId xmlns:p14="http://schemas.microsoft.com/office/powerpoint/2010/main" val="215845001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Location matters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dirty="0"/>
              <a:t>For a female baby born at 22 weeks, 500 g, singleton, with steroids: </a:t>
            </a:r>
          </a:p>
          <a:p>
            <a:pPr marL="285750" lvl="3" indent="-285750">
              <a:buFont typeface="Arial" panose="020B0604020202020204" pitchFamily="34" charset="0"/>
              <a:buChar char="•"/>
            </a:pPr>
            <a:r>
              <a:rPr lang="en-US" dirty="0"/>
              <a:t>Hospital 1: 31% (CI: 23-40%) </a:t>
            </a:r>
          </a:p>
          <a:p>
            <a:pPr marL="285750" lvl="2" indent="-285750">
              <a:buFont typeface="Arial" panose="020B0604020202020204" pitchFamily="34" charset="0"/>
              <a:buChar char="•"/>
            </a:pPr>
            <a:r>
              <a:rPr lang="en-US" dirty="0"/>
              <a:t>Hospital 2: 38% (CI: 28-50%) </a:t>
            </a:r>
          </a:p>
          <a:p>
            <a:pPr marL="285750" lvl="2" indent="-285750">
              <a:buFont typeface="Arial" panose="020B0604020202020204" pitchFamily="34" charset="0"/>
              <a:buChar char="•"/>
            </a:pPr>
            <a:r>
              <a:rPr lang="en-US" dirty="0"/>
              <a:t>Hospital 3: 42% (CI: 34-51%) </a:t>
            </a:r>
          </a:p>
          <a:p>
            <a:pPr marL="285750" lvl="2" indent="-285750">
              <a:buFont typeface="Arial" panose="020B0604020202020204" pitchFamily="34" charset="0"/>
              <a:buChar char="•"/>
            </a:pPr>
            <a:r>
              <a:rPr lang="en-US" dirty="0"/>
              <a:t>Hospital 4: 59% (CI: 49-68%)</a:t>
            </a:r>
            <a:endParaRPr kumimoji="0" lang="en-US" b="0" i="0" u="none" strike="noStrike" cap="none" spc="0" normalizeH="0" baseline="0" dirty="0">
              <a:ln>
                <a:noFill/>
              </a:ln>
              <a:solidFill>
                <a:srgbClr val="000000"/>
              </a:solidFill>
              <a:effectLst/>
              <a:uFillTx/>
              <a:latin typeface="Acumin Pro"/>
              <a:sym typeface="Calibri"/>
            </a:endParaRPr>
          </a:p>
        </p:txBody>
      </p:sp>
      <p:sp>
        <p:nvSpPr>
          <p:cNvPr id="5" name="TextBox 4">
            <a:extLst>
              <a:ext uri="{FF2B5EF4-FFF2-40B4-BE49-F238E27FC236}">
                <a16:creationId xmlns:a16="http://schemas.microsoft.com/office/drawing/2014/main" id="{8EBE541B-1F6D-4918-B5EC-46F4277C4E69}"/>
              </a:ext>
            </a:extLst>
          </p:cNvPr>
          <p:cNvSpPr txBox="1"/>
          <p:nvPr/>
        </p:nvSpPr>
        <p:spPr>
          <a:xfrm>
            <a:off x="303059" y="4554539"/>
            <a:ext cx="475488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dirty="0"/>
              <a:t>Vermont Oxford Network</a:t>
            </a:r>
          </a:p>
        </p:txBody>
      </p:sp>
      <p:sp>
        <p:nvSpPr>
          <p:cNvPr id="6" name="TextBox 5">
            <a:extLst>
              <a:ext uri="{FF2B5EF4-FFF2-40B4-BE49-F238E27FC236}">
                <a16:creationId xmlns:a16="http://schemas.microsoft.com/office/drawing/2014/main" id="{CE1764BF-7616-4437-9301-C6293F11E999}"/>
              </a:ext>
            </a:extLst>
          </p:cNvPr>
          <p:cNvSpPr txBox="1"/>
          <p:nvPr/>
        </p:nvSpPr>
        <p:spPr>
          <a:xfrm>
            <a:off x="3940630" y="2937401"/>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…but it shouldn’t.</a:t>
            </a:r>
          </a:p>
        </p:txBody>
      </p:sp>
    </p:spTree>
    <p:extLst>
      <p:ext uri="{BB962C8B-B14F-4D97-AF65-F5344CB8AC3E}">
        <p14:creationId xmlns:p14="http://schemas.microsoft.com/office/powerpoint/2010/main" val="161368575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Key points from the literature</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6779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22-week infants are different than other extremely preterm in important ways.</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22- and 23-week infants make up 1/1000 live births and 1/7 infant deaths.</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At 22 weeks, outcomes and practices vary over time and between centers.</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The provision of intensive care is increasing in many places around the world. &gt;50% of infants at 22 </a:t>
            </a:r>
            <a:r>
              <a:rPr kumimoji="0" lang="en-US" sz="1800" b="0" i="0" u="none" strike="noStrike" cap="none" spc="0" normalizeH="0" baseline="0" dirty="0" err="1">
                <a:ln>
                  <a:noFill/>
                </a:ln>
                <a:solidFill>
                  <a:srgbClr val="000000"/>
                </a:solidFill>
                <a:effectLst/>
                <a:uFillTx/>
                <a:latin typeface="Acumin Pro"/>
                <a:sym typeface="Calibri"/>
              </a:rPr>
              <a:t>wk</a:t>
            </a:r>
            <a:r>
              <a:rPr kumimoji="0" lang="en-US" sz="1800" b="0" i="0" u="none" strike="noStrike" cap="none" spc="0" normalizeH="0" baseline="0" dirty="0">
                <a:ln>
                  <a:noFill/>
                </a:ln>
                <a:solidFill>
                  <a:srgbClr val="000000"/>
                </a:solidFill>
                <a:effectLst/>
                <a:uFillTx/>
                <a:latin typeface="Acumin Pro"/>
                <a:sym typeface="Calibri"/>
              </a:rPr>
              <a:t> survive in some centers and national cohorts.</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There is little evidence to support most specific practices, which contributes to variation.</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Gestational age is not exactly the same as maturity and is not the only factor that informs prognosis.</a:t>
            </a:r>
          </a:p>
          <a:p>
            <a:pPr marL="285750" marR="0" indent="-285750" algn="l" defTabSz="914400" rtl="0" fontAlgn="auto" latinLnBrk="0" hangingPunct="0">
              <a:lnSpc>
                <a:spcPct val="100000"/>
              </a:lnSpc>
              <a:spcBef>
                <a:spcPts val="600"/>
              </a:spcBef>
              <a:spcAft>
                <a:spcPts val="0"/>
              </a:spcAft>
              <a:buClrTx/>
              <a:buSzTx/>
              <a:buFont typeface="Arial" panose="020B0604020202020204" pitchFamily="34" charset="0"/>
              <a:buChar char="•"/>
              <a:tabLst/>
            </a:pPr>
            <a:r>
              <a:rPr kumimoji="0" lang="en-US" sz="1800" b="0" i="0" u="none" strike="noStrike" cap="none" spc="0" normalizeH="0" baseline="0" dirty="0">
                <a:ln>
                  <a:noFill/>
                </a:ln>
                <a:solidFill>
                  <a:srgbClr val="000000"/>
                </a:solidFill>
                <a:effectLst/>
                <a:uFillTx/>
                <a:latin typeface="Acumin Pro"/>
                <a:sym typeface="Calibri"/>
              </a:rPr>
              <a:t>There is substantial need to conduct better research to improve care and avoid harm in this vulnerable group of patients.</a:t>
            </a:r>
          </a:p>
        </p:txBody>
      </p:sp>
    </p:spTree>
    <p:extLst>
      <p:ext uri="{BB962C8B-B14F-4D97-AF65-F5344CB8AC3E}">
        <p14:creationId xmlns:p14="http://schemas.microsoft.com/office/powerpoint/2010/main" val="156389740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extLst>
              <a:ext uri="{FF2B5EF4-FFF2-40B4-BE49-F238E27FC236}">
                <a16:creationId xmlns:a16="http://schemas.microsoft.com/office/drawing/2014/main" id="{4438E5B7-6C9A-461A-90E8-750411BDEF35}"/>
              </a:ext>
            </a:extLst>
          </p:cNvPr>
          <p:cNvSpPr txBox="1"/>
          <p:nvPr/>
        </p:nvSpPr>
        <p:spPr>
          <a:xfrm>
            <a:off x="1304937" y="1132840"/>
            <a:ext cx="6534126"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sz="2300">
                <a:solidFill>
                  <a:srgbClr val="1B536C"/>
                </a:solidFill>
                <a:latin typeface="Acumin Pro"/>
                <a:ea typeface="Acumin Pro"/>
                <a:cs typeface="Acumin Pro"/>
                <a:sym typeface="Acumin Pro"/>
              </a:defRPr>
            </a:pPr>
            <a:r>
              <a:rPr lang="en-US" sz="6400" dirty="0">
                <a:latin typeface="Acumin Pro Ultra Black"/>
                <a:ea typeface="Acumin Pro Ultra Black"/>
                <a:cs typeface="Acumin Pro Ultra Black"/>
                <a:sym typeface="Acumin Pro Ultra Black"/>
              </a:rPr>
              <a:t>What can I take back to my colleagues?</a:t>
            </a:r>
            <a:endParaRPr sz="6400" dirty="0"/>
          </a:p>
        </p:txBody>
      </p:sp>
    </p:spTree>
    <p:extLst>
      <p:ext uri="{BB962C8B-B14F-4D97-AF65-F5344CB8AC3E}">
        <p14:creationId xmlns:p14="http://schemas.microsoft.com/office/powerpoint/2010/main" val="23462350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493670-0E48-4FBB-8006-064DDF66B1DA}"/>
              </a:ext>
            </a:extLst>
          </p:cNvPr>
          <p:cNvPicPr>
            <a:picLocks noChangeAspect="1"/>
          </p:cNvPicPr>
          <p:nvPr/>
        </p:nvPicPr>
        <p:blipFill>
          <a:blip r:embed="rId2"/>
          <a:stretch>
            <a:fillRect/>
          </a:stretch>
        </p:blipFill>
        <p:spPr>
          <a:xfrm>
            <a:off x="1154757" y="690396"/>
            <a:ext cx="6576048" cy="4568057"/>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p:cNvSpPr txBox="1"/>
          <p:nvPr/>
        </p:nvSpPr>
        <p:spPr>
          <a:xfrm>
            <a:off x="1304937" y="1132840"/>
            <a:ext cx="6534126" cy="32778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300">
                <a:solidFill>
                  <a:srgbClr val="1B536C"/>
                </a:solidFill>
                <a:latin typeface="Acumin Pro"/>
                <a:ea typeface="Acumin Pro"/>
                <a:cs typeface="Acumin Pro"/>
                <a:sym typeface="Acumin Pro"/>
              </a:defRPr>
            </a:pPr>
            <a:r>
              <a:rPr lang="en-US" dirty="0">
                <a:latin typeface="Acumin Pro Ultra Black"/>
                <a:ea typeface="Acumin Pro Ultra Black"/>
                <a:cs typeface="Acumin Pro Ultra Black"/>
                <a:sym typeface="Acumin Pro Ultra Black"/>
              </a:rPr>
              <a:t>31 good-quality studies of proactive treatment in neonates born at 22 weeks demonstrate a 29% chance of survival (CI 17-42%). Antenatal steroids doubles the survival rate (20% to 39%, p &lt; 0.01).</a:t>
            </a:r>
          </a:p>
          <a:p>
            <a:pPr>
              <a:defRPr sz="2300">
                <a:solidFill>
                  <a:srgbClr val="1B536C"/>
                </a:solidFill>
                <a:latin typeface="Acumin Pro"/>
                <a:ea typeface="Acumin Pro"/>
                <a:cs typeface="Acumin Pro"/>
                <a:sym typeface="Acumin Pro"/>
              </a:defRPr>
            </a:pPr>
            <a:r>
              <a:rPr lang="en-US" dirty="0">
                <a:latin typeface="Acumin Pro Ultra Black"/>
                <a:sym typeface="Acumin Pro Ultra Black"/>
              </a:rPr>
              <a:t>Survival without major morbidity (including BPD) was 11%, and survival without moderate to severe impairment was 37% (CI 15-62%). Survival rates are on the increase and intervention and success vary drastically by center.</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Objectives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marR="0" indent="-342900" algn="l" defTabSz="914400" rtl="0" fontAlgn="auto" latinLnBrk="0" hangingPunct="0">
              <a:lnSpc>
                <a:spcPct val="100000"/>
              </a:lnSpc>
              <a:spcBef>
                <a:spcPts val="1200"/>
              </a:spcBef>
              <a:spcAft>
                <a:spcPts val="0"/>
              </a:spcAft>
              <a:buClrTx/>
              <a:buSzTx/>
              <a:buFontTx/>
              <a:buAutoNum type="arabicPeriod"/>
              <a:tabLst/>
            </a:pPr>
            <a:r>
              <a:rPr kumimoji="0" lang="en-US" sz="1800" b="0" i="0" u="none" strike="noStrike" cap="none" spc="0" normalizeH="0" baseline="0" dirty="0">
                <a:ln>
                  <a:noFill/>
                </a:ln>
                <a:solidFill>
                  <a:srgbClr val="000000"/>
                </a:solidFill>
                <a:effectLst/>
                <a:uFillTx/>
                <a:latin typeface="Acumin Pro"/>
                <a:sym typeface="Calibri"/>
              </a:rPr>
              <a:t>Review a systematic review and meta-analysis of outcomes at 22 weeks</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t>Describe the changing clinical landscape for the care and outcomes of infants born at 22-23 weeks’ gestation.</a:t>
            </a:r>
          </a:p>
          <a:p>
            <a:pPr marL="342900" marR="0" indent="-342900" algn="l" defTabSz="914400" rtl="0" fontAlgn="auto" latinLnBrk="0" hangingPunct="0">
              <a:lnSpc>
                <a:spcPct val="100000"/>
              </a:lnSpc>
              <a:spcBef>
                <a:spcPts val="1200"/>
              </a:spcBef>
              <a:spcAft>
                <a:spcPts val="0"/>
              </a:spcAft>
              <a:buClrTx/>
              <a:buSzTx/>
              <a:buFontTx/>
              <a:buAutoNum type="arabicPeriod"/>
              <a:tabLst/>
            </a:pPr>
            <a:r>
              <a:rPr lang="en-US" dirty="0"/>
              <a:t>Identify important areas of uncertainty in the care of infants born ≤23 weeks’ gestation that require further research</a:t>
            </a:r>
            <a:endParaRPr kumimoji="0" lang="en-US" sz="1800" b="0" i="0" u="none" strike="noStrike" cap="none" spc="0" normalizeH="0" baseline="0" dirty="0">
              <a:ln>
                <a:noFill/>
              </a:ln>
              <a:solidFill>
                <a:srgbClr val="000000"/>
              </a:solidFill>
              <a:effectLst/>
              <a:uFillTx/>
              <a:latin typeface="Acumin Pro"/>
              <a:sym typeface="Calibri"/>
            </a:endParaRPr>
          </a:p>
        </p:txBody>
      </p:sp>
    </p:spTree>
    <p:extLst>
      <p:ext uri="{BB962C8B-B14F-4D97-AF65-F5344CB8AC3E}">
        <p14:creationId xmlns:p14="http://schemas.microsoft.com/office/powerpoint/2010/main" val="8944640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ndianapolis, February 2021"/>
          <p:cNvSpPr txBox="1"/>
          <p:nvPr/>
        </p:nvSpPr>
        <p:spPr>
          <a:xfrm>
            <a:off x="405790" y="2136041"/>
            <a:ext cx="7899598"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spAutoFit/>
          </a:bodyPr>
          <a:lstStyle>
            <a:lvl1pPr defTabSz="825500">
              <a:defRPr sz="5000">
                <a:solidFill>
                  <a:srgbClr val="FFFFFF"/>
                </a:solidFill>
                <a:latin typeface="Acumin Pro"/>
                <a:ea typeface="Acumin Pro"/>
                <a:cs typeface="Acumin Pro"/>
                <a:sym typeface="Acumin Pro"/>
              </a:defRPr>
            </a:lvl1pPr>
          </a:lstStyle>
          <a:p>
            <a:r>
              <a:rPr lang="en-US" dirty="0"/>
              <a:t>Proactive neonatal treatment</a:t>
            </a:r>
          </a:p>
          <a:p>
            <a:r>
              <a:rPr lang="en-US" dirty="0"/>
              <a:t>at 22 weeks</a:t>
            </a:r>
            <a:endParaRPr dirty="0"/>
          </a:p>
        </p:txBody>
      </p:sp>
      <p:sp>
        <p:nvSpPr>
          <p:cNvPr id="62" name="HIPPOCRATIC DINNER"/>
          <p:cNvSpPr txBox="1"/>
          <p:nvPr/>
        </p:nvSpPr>
        <p:spPr>
          <a:xfrm>
            <a:off x="431190" y="1753044"/>
            <a:ext cx="2455800"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defRPr sz="2000" spc="500">
                <a:solidFill>
                  <a:srgbClr val="FFFFFF"/>
                </a:solidFill>
                <a:latin typeface="Acumin Pro Light"/>
                <a:ea typeface="Acumin Pro Light"/>
                <a:cs typeface="Acumin Pro Light"/>
                <a:sym typeface="Acumin Pro Light"/>
              </a:defRPr>
            </a:lvl1pPr>
          </a:lstStyle>
          <a:p>
            <a:r>
              <a:rPr lang="en-US" dirty="0"/>
              <a:t>JOURNAL CLUB</a:t>
            </a:r>
            <a:endParaRPr dirty="0"/>
          </a:p>
        </p:txBody>
      </p:sp>
    </p:spTree>
    <p:extLst>
      <p:ext uri="{BB962C8B-B14F-4D97-AF65-F5344CB8AC3E}">
        <p14:creationId xmlns:p14="http://schemas.microsoft.com/office/powerpoint/2010/main" val="380342799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Embryo ultrasound.jpeg" descr="Embryo ultrasound.jpeg"/>
          <p:cNvPicPr>
            <a:picLocks noChangeAspect="1"/>
          </p:cNvPicPr>
          <p:nvPr/>
        </p:nvPicPr>
        <p:blipFill>
          <a:blip r:embed="rId2"/>
          <a:stretch>
            <a:fillRect/>
          </a:stretch>
        </p:blipFill>
        <p:spPr>
          <a:xfrm>
            <a:off x="-52686" y="-234086"/>
            <a:ext cx="9249372" cy="6937029"/>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38100" y="162"/>
            <a:ext cx="9220200" cy="5143177"/>
          </a:xfrm>
          <a:prstGeom prst="rect">
            <a:avLst/>
          </a:prstGeom>
          <a:solidFill>
            <a:srgbClr val="FFFFFF"/>
          </a:solidFill>
          <a:ln w="12700">
            <a:miter lim="400000"/>
          </a:ln>
        </p:spPr>
        <p:txBody>
          <a:bodyPr lIns="45719" rIns="45719" anchor="ctr"/>
          <a:lstStyle/>
          <a:p>
            <a:endParaRPr/>
          </a:p>
        </p:txBody>
      </p:sp>
      <p:pic>
        <p:nvPicPr>
          <p:cNvPr id="69" name="AdobeStock_130629499.jpeg" descr="AdobeStock_130629499.jpeg"/>
          <p:cNvPicPr>
            <a:picLocks noChangeAspect="1"/>
          </p:cNvPicPr>
          <p:nvPr/>
        </p:nvPicPr>
        <p:blipFill>
          <a:blip r:embed="rId2"/>
          <a:stretch>
            <a:fillRect/>
          </a:stretch>
        </p:blipFill>
        <p:spPr>
          <a:xfrm>
            <a:off x="2026783" y="0"/>
            <a:ext cx="5090434" cy="51435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AAPLOG-AudienceSegments.pdf" descr="AAPLOG-AudienceSegments.pdf"/>
          <p:cNvPicPr>
            <a:picLocks noChangeAspect="1"/>
          </p:cNvPicPr>
          <p:nvPr/>
        </p:nvPicPr>
        <p:blipFill>
          <a:blip r:embed="rId2"/>
          <a:srcRect l="59674" r="32426"/>
          <a:stretch>
            <a:fillRect/>
          </a:stretch>
        </p:blipFill>
        <p:spPr>
          <a:xfrm>
            <a:off x="3201261" y="564788"/>
            <a:ext cx="765667" cy="3357410"/>
          </a:xfrm>
          <a:prstGeom prst="rect">
            <a:avLst/>
          </a:prstGeom>
          <a:ln w="12700">
            <a:miter lim="400000"/>
          </a:ln>
        </p:spPr>
      </p:pic>
      <p:pic>
        <p:nvPicPr>
          <p:cNvPr id="75" name="AAPLOG-AudienceSegments.pdf" descr="AAPLOG-AudienceSegments.pdf"/>
          <p:cNvPicPr>
            <a:picLocks noChangeAspect="1"/>
          </p:cNvPicPr>
          <p:nvPr/>
        </p:nvPicPr>
        <p:blipFill>
          <a:blip r:embed="rId2"/>
          <a:srcRect l="68873" r="22544"/>
          <a:stretch>
            <a:fillRect/>
          </a:stretch>
        </p:blipFill>
        <p:spPr>
          <a:xfrm>
            <a:off x="1201787" y="452472"/>
            <a:ext cx="887629" cy="3582258"/>
          </a:xfrm>
          <a:prstGeom prst="rect">
            <a:avLst/>
          </a:prstGeom>
          <a:ln w="12700">
            <a:miter lim="400000"/>
          </a:ln>
        </p:spPr>
      </p:pic>
      <p:pic>
        <p:nvPicPr>
          <p:cNvPr id="76" name="AAPLOG-AudienceSegments.pdf" descr="AAPLOG-AudienceSegments.pdf"/>
          <p:cNvPicPr>
            <a:picLocks noChangeAspect="1"/>
          </p:cNvPicPr>
          <p:nvPr/>
        </p:nvPicPr>
        <p:blipFill>
          <a:blip r:embed="rId2"/>
          <a:srcRect l="89353"/>
          <a:stretch>
            <a:fillRect/>
          </a:stretch>
        </p:blipFill>
        <p:spPr>
          <a:xfrm>
            <a:off x="5013242" y="452472"/>
            <a:ext cx="1101094" cy="3582205"/>
          </a:xfrm>
          <a:prstGeom prst="rect">
            <a:avLst/>
          </a:prstGeom>
          <a:ln w="12700">
            <a:miter lim="400000"/>
          </a:ln>
        </p:spPr>
      </p:pic>
      <p:pic>
        <p:nvPicPr>
          <p:cNvPr id="77" name="AAPLOG-AudienceSegments.pdf" descr="AAPLOG-AudienceSegments.pdf"/>
          <p:cNvPicPr>
            <a:picLocks noChangeAspect="1"/>
          </p:cNvPicPr>
          <p:nvPr/>
        </p:nvPicPr>
        <p:blipFill>
          <a:blip r:embed="rId2"/>
          <a:srcRect l="78962" r="11644"/>
          <a:stretch>
            <a:fillRect/>
          </a:stretch>
        </p:blipFill>
        <p:spPr>
          <a:xfrm>
            <a:off x="7103547" y="411098"/>
            <a:ext cx="993950" cy="3664876"/>
          </a:xfrm>
          <a:prstGeom prst="rect">
            <a:avLst/>
          </a:prstGeom>
          <a:ln w="12700">
            <a:miter lim="400000"/>
          </a:ln>
        </p:spPr>
      </p:pic>
      <p:sp>
        <p:nvSpPr>
          <p:cNvPr id="78" name="Med Students &amp; Residents"/>
          <p:cNvSpPr txBox="1"/>
          <p:nvPr/>
        </p:nvSpPr>
        <p:spPr>
          <a:xfrm>
            <a:off x="827988" y="3757618"/>
            <a:ext cx="1368083" cy="3044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r>
              <a:rPr lang="en-US" dirty="0"/>
              <a:t>Neonatologists</a:t>
            </a:r>
            <a:endParaRPr dirty="0"/>
          </a:p>
        </p:txBody>
      </p:sp>
      <p:sp>
        <p:nvSpPr>
          <p:cNvPr id="79" name="Current AAPLOG Members"/>
          <p:cNvSpPr txBox="1"/>
          <p:nvPr/>
        </p:nvSpPr>
        <p:spPr>
          <a:xfrm>
            <a:off x="2751029" y="3746442"/>
            <a:ext cx="1666038" cy="501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r>
              <a:rPr lang="en-US" dirty="0"/>
              <a:t>Academic generalists</a:t>
            </a:r>
            <a:endParaRPr dirty="0"/>
          </a:p>
        </p:txBody>
      </p:sp>
      <p:sp>
        <p:nvSpPr>
          <p:cNvPr id="80" name="“Soft Pro-Choice” OB-GYNs"/>
          <p:cNvSpPr txBox="1"/>
          <p:nvPr/>
        </p:nvSpPr>
        <p:spPr>
          <a:xfrm>
            <a:off x="5013242" y="3746442"/>
            <a:ext cx="1100933" cy="5014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ctr" defTabSz="825500">
              <a:lnSpc>
                <a:spcPct val="80000"/>
              </a:lnSpc>
              <a:defRPr sz="1600">
                <a:solidFill>
                  <a:srgbClr val="357CA2"/>
                </a:solidFill>
                <a:latin typeface="Acumin Pro Black"/>
                <a:ea typeface="Acumin Pro Black"/>
                <a:cs typeface="Acumin Pro Black"/>
                <a:sym typeface="Acumin Pro Black"/>
              </a:defRPr>
            </a:lvl1pPr>
          </a:lstStyle>
          <a:p>
            <a:r>
              <a:rPr lang="en-US" dirty="0"/>
              <a:t>Community generalists</a:t>
            </a:r>
            <a:endParaRPr dirty="0"/>
          </a:p>
        </p:txBody>
      </p:sp>
      <p:sp>
        <p:nvSpPr>
          <p:cNvPr id="81" name="Pro-Life…"/>
          <p:cNvSpPr txBox="1"/>
          <p:nvPr/>
        </p:nvSpPr>
        <p:spPr>
          <a:xfrm>
            <a:off x="7024569" y="3756602"/>
            <a:ext cx="1100932" cy="6983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p>
            <a:pPr algn="ctr" defTabSz="825500">
              <a:lnSpc>
                <a:spcPct val="80000"/>
              </a:lnSpc>
              <a:defRPr sz="1600">
                <a:solidFill>
                  <a:srgbClr val="357CA2"/>
                </a:solidFill>
                <a:latin typeface="Acumin Pro Black"/>
                <a:ea typeface="Acumin Pro Black"/>
                <a:cs typeface="Acumin Pro Black"/>
                <a:sym typeface="Acumin Pro Black"/>
              </a:defRPr>
            </a:pPr>
            <a:r>
              <a:rPr lang="en-US" dirty="0"/>
              <a:t>Maternal-fetal medicine</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Study design</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00000"/>
              </a:lnSpc>
              <a:spcBef>
                <a:spcPts val="0"/>
              </a:spcBef>
              <a:spcAft>
                <a:spcPts val="0"/>
              </a:spcAft>
              <a:buClrTx/>
              <a:buSzTx/>
              <a:tabLst/>
            </a:pPr>
            <a:r>
              <a:rPr lang="en-US" dirty="0"/>
              <a:t>Systematic review			            	          Research of research</a:t>
            </a:r>
          </a:p>
          <a:p>
            <a:pPr marR="0" algn="l" defTabSz="914400" rtl="0" fontAlgn="auto" latinLnBrk="0" hangingPunct="0">
              <a:lnSpc>
                <a:spcPct val="100000"/>
              </a:lnSpc>
              <a:spcBef>
                <a:spcPts val="0"/>
              </a:spcBef>
              <a:spcAft>
                <a:spcPts val="0"/>
              </a:spcAft>
              <a:buClrTx/>
              <a:buSzTx/>
              <a:tabLst/>
            </a:pPr>
            <a:r>
              <a:rPr lang="en-US" dirty="0"/>
              <a:t>              &amp;						          &amp;</a:t>
            </a:r>
          </a:p>
          <a:p>
            <a:pPr marR="0" algn="l" defTabSz="914400" rtl="0" fontAlgn="auto" latinLnBrk="0" hangingPunct="0">
              <a:lnSpc>
                <a:spcPct val="100000"/>
              </a:lnSpc>
              <a:spcBef>
                <a:spcPts val="0"/>
              </a:spcBef>
              <a:spcAft>
                <a:spcPts val="0"/>
              </a:spcAft>
              <a:buClrTx/>
              <a:buSzTx/>
              <a:tabLst/>
            </a:pPr>
            <a:r>
              <a:rPr lang="en-US" dirty="0"/>
              <a:t>    Meta-analysis			  	 Merge findings of similar studies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R="0" algn="l" defTabSz="914400" rtl="0" fontAlgn="auto" latinLnBrk="0" hangingPunct="0">
              <a:lnSpc>
                <a:spcPct val="100000"/>
              </a:lnSpc>
              <a:spcBef>
                <a:spcPts val="0"/>
              </a:spcBef>
              <a:spcAft>
                <a:spcPts val="0"/>
              </a:spcAft>
              <a:buClrTx/>
              <a:buSzTx/>
              <a:tabLst/>
            </a:pPr>
            <a:r>
              <a:rPr kumimoji="0" lang="en-US" sz="1800" b="0" i="0" u="none" strike="noStrike" cap="none" spc="0" normalizeH="0" baseline="0" dirty="0">
                <a:ln>
                  <a:noFill/>
                </a:ln>
                <a:solidFill>
                  <a:srgbClr val="000000"/>
                </a:solidFill>
                <a:effectLst/>
                <a:uFillTx/>
                <a:latin typeface="Acumin Pro"/>
                <a:sym typeface="Calibri"/>
              </a:rPr>
              <a:t>Objective: </a:t>
            </a:r>
          </a:p>
          <a:p>
            <a:pPr marL="285750" lvl="8" indent="-285750">
              <a:buFont typeface="Arial" panose="020B0604020202020204" pitchFamily="34" charset="0"/>
              <a:buChar char="•"/>
            </a:pPr>
            <a:r>
              <a:rPr lang="en-US" dirty="0">
                <a:latin typeface="Acumin Pro"/>
              </a:rPr>
              <a:t>Q</a:t>
            </a:r>
            <a:r>
              <a:rPr lang="en-US" dirty="0"/>
              <a:t>uantify prognosis of infants who were resuscitated and treated in NICU after birth at 22 weeks of gestation</a:t>
            </a:r>
          </a:p>
          <a:p>
            <a:pPr marL="285750" lvl="1" indent="-285750">
              <a:buFont typeface="Arial" panose="020B0604020202020204" pitchFamily="34" charset="0"/>
              <a:buChar char="•"/>
            </a:pPr>
            <a:r>
              <a:rPr lang="en-US" dirty="0"/>
              <a:t>Identify factors associated with variations in reported mortality estimates</a:t>
            </a:r>
          </a:p>
          <a:p>
            <a:pPr marL="285750" lvl="1" indent="-285750">
              <a:buFont typeface="Arial" panose="020B0604020202020204" pitchFamily="34" charset="0"/>
              <a:buChar char="•"/>
            </a:pPr>
            <a:endParaRPr kumimoji="0" lang="en-US" b="0" i="0" u="none" strike="noStrike" cap="none" spc="0" normalizeH="0" baseline="0" dirty="0">
              <a:ln>
                <a:noFill/>
              </a:ln>
              <a:solidFill>
                <a:srgbClr val="000000"/>
              </a:solidFill>
              <a:effectLst/>
              <a:uFillTx/>
              <a:latin typeface="Acumin Pro"/>
              <a:sym typeface="Calibri"/>
            </a:endParaRPr>
          </a:p>
          <a:p>
            <a:pPr lvl="1" indent="0"/>
            <a:endParaRPr kumimoji="0" lang="en-US" b="0" i="0" u="none" strike="noStrike" cap="none" spc="0" normalizeH="0" baseline="0" dirty="0">
              <a:ln>
                <a:noFill/>
              </a:ln>
              <a:solidFill>
                <a:srgbClr val="000000"/>
              </a:solidFill>
              <a:effectLst/>
              <a:uFillTx/>
              <a:latin typeface="Acumin Pro"/>
              <a:sym typeface="Calibri"/>
            </a:endParaRPr>
          </a:p>
        </p:txBody>
      </p:sp>
      <p:cxnSp>
        <p:nvCxnSpPr>
          <p:cNvPr id="5" name="Straight Arrow Connector 4">
            <a:extLst>
              <a:ext uri="{FF2B5EF4-FFF2-40B4-BE49-F238E27FC236}">
                <a16:creationId xmlns:a16="http://schemas.microsoft.com/office/drawing/2014/main" id="{CB190099-F7D3-4F97-8268-E1796D8498F1}"/>
              </a:ext>
            </a:extLst>
          </p:cNvPr>
          <p:cNvCxnSpPr/>
          <p:nvPr/>
        </p:nvCxnSpPr>
        <p:spPr>
          <a:xfrm>
            <a:off x="2246811" y="1332411"/>
            <a:ext cx="2043031" cy="0"/>
          </a:xfrm>
          <a:prstGeom prst="straightConnector1">
            <a:avLst/>
          </a:prstGeom>
          <a:noFill/>
          <a:ln w="25400" cap="flat">
            <a:solidFill>
              <a:srgbClr val="A75967"/>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6" name="Straight Arrow Connector 5">
            <a:extLst>
              <a:ext uri="{FF2B5EF4-FFF2-40B4-BE49-F238E27FC236}">
                <a16:creationId xmlns:a16="http://schemas.microsoft.com/office/drawing/2014/main" id="{BBBBDC74-F9E2-4BC2-A9FA-65BDF8B3DAC4}"/>
              </a:ext>
            </a:extLst>
          </p:cNvPr>
          <p:cNvCxnSpPr/>
          <p:nvPr/>
        </p:nvCxnSpPr>
        <p:spPr>
          <a:xfrm>
            <a:off x="2059578" y="1861019"/>
            <a:ext cx="2043031" cy="0"/>
          </a:xfrm>
          <a:prstGeom prst="straightConnector1">
            <a:avLst/>
          </a:prstGeom>
          <a:noFill/>
          <a:ln w="25400" cap="flat">
            <a:solidFill>
              <a:srgbClr val="A75967"/>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74036622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Methods</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1" i="0" u="none" strike="noStrike" cap="none" spc="0" normalizeH="0" baseline="0" dirty="0">
                <a:ln>
                  <a:noFill/>
                </a:ln>
                <a:solidFill>
                  <a:srgbClr val="000000"/>
                </a:solidFill>
                <a:effectLst/>
                <a:uFillTx/>
                <a:latin typeface="Acumin Pro"/>
                <a:sym typeface="Calibri"/>
              </a:rPr>
              <a:t>Study eligibility criteria:</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Patients were live-born infants who were delivered at 22 weeks of gestation</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Patients were provided proactive care (NRP and NICU)</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800" b="0" i="0" u="none" strike="noStrike" cap="none" spc="0" normalizeH="0" baseline="0" dirty="0">
              <a:ln>
                <a:noFill/>
              </a:ln>
              <a:solidFill>
                <a:srgbClr val="000000"/>
              </a:solidFill>
              <a:effectLst/>
              <a:uFillTx/>
              <a:latin typeface="Acumin Pro"/>
              <a:sym typeface="Calibri"/>
            </a:endParaRPr>
          </a:p>
          <a:p>
            <a:pPr marR="0" algn="l" defTabSz="914400" rtl="0" fontAlgn="auto" latinLnBrk="0" hangingPunct="0">
              <a:lnSpc>
                <a:spcPct val="100000"/>
              </a:lnSpc>
              <a:spcBef>
                <a:spcPts val="0"/>
              </a:spcBef>
              <a:spcAft>
                <a:spcPts val="0"/>
              </a:spcAft>
              <a:buClrTx/>
              <a:buSzTx/>
              <a:tabLst/>
            </a:pPr>
            <a:r>
              <a:rPr lang="en-US" b="1" dirty="0">
                <a:latin typeface="Acumin Pro"/>
              </a:rPr>
              <a:t>Primary outcome: </a:t>
            </a:r>
            <a:r>
              <a:rPr lang="en-US" dirty="0">
                <a:latin typeface="Acumin Pro"/>
              </a:rPr>
              <a:t>survival to hospital discharge</a:t>
            </a:r>
          </a:p>
          <a:p>
            <a:pPr marR="0" algn="l" defTabSz="914400" rtl="0" fontAlgn="auto" latinLnBrk="0" hangingPunct="0">
              <a:lnSpc>
                <a:spcPct val="100000"/>
              </a:lnSpc>
              <a:spcBef>
                <a:spcPts val="0"/>
              </a:spcBef>
              <a:spcAft>
                <a:spcPts val="0"/>
              </a:spcAft>
              <a:buClrTx/>
              <a:buSzTx/>
              <a:tabLst/>
            </a:pPr>
            <a:endParaRPr lang="en-US" b="1" dirty="0">
              <a:latin typeface="Acumin Pro"/>
            </a:endParaRPr>
          </a:p>
          <a:p>
            <a:pPr marR="0" algn="l" defTabSz="914400" rtl="0" fontAlgn="auto" latinLnBrk="0" hangingPunct="0">
              <a:lnSpc>
                <a:spcPct val="100000"/>
              </a:lnSpc>
              <a:spcBef>
                <a:spcPts val="0"/>
              </a:spcBef>
              <a:spcAft>
                <a:spcPts val="0"/>
              </a:spcAft>
              <a:buClrTx/>
              <a:buSzTx/>
              <a:tabLst/>
            </a:pPr>
            <a:r>
              <a:rPr lang="en-US" b="1" dirty="0">
                <a:latin typeface="Acumin Pro"/>
              </a:rPr>
              <a:t>Secondary outcomes:</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Survival without major morbidity (multiple definitions pre-specified)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Survival without neurodevelopmental impairment (Bayley Scales II or III)</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US" dirty="0">
              <a:latin typeface="Acumin Pro"/>
            </a:endParaRPr>
          </a:p>
          <a:p>
            <a:pPr marR="0" algn="l" defTabSz="914400" rtl="0" fontAlgn="auto" latinLnBrk="0" hangingPunct="0">
              <a:lnSpc>
                <a:spcPct val="100000"/>
              </a:lnSpc>
              <a:spcBef>
                <a:spcPts val="0"/>
              </a:spcBef>
              <a:spcAft>
                <a:spcPts val="0"/>
              </a:spcAft>
              <a:buClrTx/>
              <a:buSzTx/>
              <a:tabLst/>
            </a:pPr>
            <a:r>
              <a:rPr lang="en-US" b="1" dirty="0">
                <a:latin typeface="Acumin Pro"/>
              </a:rPr>
              <a:t>Quality and stats: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Quality in Prognostic Studies tool, GRADE</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t>I</a:t>
            </a:r>
            <a:r>
              <a:rPr lang="en-US" baseline="30000" dirty="0"/>
              <a:t>2</a:t>
            </a:r>
            <a:r>
              <a:rPr lang="en-US" dirty="0"/>
              <a:t> statistic, Luis </a:t>
            </a:r>
            <a:r>
              <a:rPr lang="en-US" dirty="0" err="1"/>
              <a:t>Furuya</a:t>
            </a:r>
            <a:r>
              <a:rPr lang="en-US" dirty="0"/>
              <a:t>-Kanamori index, inverse variance heterogeneity model</a:t>
            </a:r>
            <a:endParaRPr lang="en-US" baseline="30000" dirty="0"/>
          </a:p>
        </p:txBody>
      </p:sp>
    </p:spTree>
    <p:extLst>
      <p:ext uri="{BB962C8B-B14F-4D97-AF65-F5344CB8AC3E}">
        <p14:creationId xmlns:p14="http://schemas.microsoft.com/office/powerpoint/2010/main" val="383537778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Study selection</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latin typeface="Acumin Pro"/>
              </a:rPr>
              <a:t>2 authors reviewed all abstracts</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All papers were reviewed (incl. translation)</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1 additional author arbitrated disputes</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2 authors assessed article quality independently</a:t>
            </a:r>
          </a:p>
          <a:p>
            <a:pPr marL="0" marR="0" indent="0" algn="l" defTabSz="914400" rtl="0" fontAlgn="auto" latinLnBrk="0" hangingPunct="0">
              <a:lnSpc>
                <a:spcPct val="100000"/>
              </a:lnSpc>
              <a:spcBef>
                <a:spcPts val="0"/>
              </a:spcBef>
              <a:spcAft>
                <a:spcPts val="0"/>
              </a:spcAft>
              <a:buClrTx/>
              <a:buSzTx/>
              <a:buFontTx/>
              <a:buNone/>
              <a:tabLst/>
            </a:pPr>
            <a:r>
              <a:rPr lang="en-US" dirty="0">
                <a:latin typeface="Acumin Pro"/>
              </a:rPr>
              <a:t>Standardized form was used to collect</a:t>
            </a:r>
          </a:p>
          <a:p>
            <a:pPr marL="0" marR="0" indent="0" algn="l" defTabSz="914400" rtl="0" fontAlgn="auto" latinLnBrk="0" hangingPunct="0">
              <a:lnSpc>
                <a:spcPct val="100000"/>
              </a:lnSpc>
              <a:spcBef>
                <a:spcPts val="0"/>
              </a:spcBef>
              <a:spcAft>
                <a:spcPts val="0"/>
              </a:spcAft>
              <a:buClrTx/>
              <a:buSzTx/>
              <a:buFontTx/>
              <a:buNone/>
              <a:tabLst/>
            </a:pPr>
            <a:endParaRPr lang="en-US" dirty="0">
              <a:latin typeface="Acumin Pro"/>
            </a:endParaRP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Articles were combed for design and data:</a:t>
            </a:r>
          </a:p>
          <a:p>
            <a:pPr marL="285750" indent="-285750">
              <a:buFont typeface="Arial" panose="020B0604020202020204" pitchFamily="34" charset="0"/>
              <a:buChar char="•"/>
            </a:pPr>
            <a:r>
              <a:rPr kumimoji="0" lang="en-US" sz="1800" b="0" i="0" u="none" strike="noStrike" cap="none" spc="0" normalizeH="0" baseline="0" dirty="0">
                <a:ln>
                  <a:noFill/>
                </a:ln>
                <a:solidFill>
                  <a:srgbClr val="000000"/>
                </a:solidFill>
                <a:effectLst/>
                <a:uFillTx/>
                <a:latin typeface="Acumin Pro"/>
                <a:sym typeface="Calibri"/>
              </a:rPr>
              <a:t>Setting</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a:rPr>
              <a:t>Resuscitation policy</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US" dirty="0">
                <a:latin typeface="Acumin Pro"/>
              </a:rPr>
              <a:t>Time period</a:t>
            </a:r>
            <a:endParaRPr kumimoji="0" lang="en-US" sz="1800" b="0" i="0" u="none" strike="noStrike" cap="none" spc="0" normalizeH="0" baseline="0" dirty="0">
              <a:ln>
                <a:noFill/>
              </a:ln>
              <a:solidFill>
                <a:srgbClr val="000000"/>
              </a:solidFill>
              <a:effectLst/>
              <a:uFillTx/>
              <a:latin typeface="Acumin Pro"/>
              <a:sym typeface="Calibri"/>
            </a:endParaRPr>
          </a:p>
        </p:txBody>
      </p:sp>
      <p:pic>
        <p:nvPicPr>
          <p:cNvPr id="5" name="Picture 4">
            <a:extLst>
              <a:ext uri="{FF2B5EF4-FFF2-40B4-BE49-F238E27FC236}">
                <a16:creationId xmlns:a16="http://schemas.microsoft.com/office/drawing/2014/main" id="{E6B3C1DD-8AE3-41F1-8AC5-47AC127E0E58}"/>
              </a:ext>
            </a:extLst>
          </p:cNvPr>
          <p:cNvPicPr>
            <a:picLocks noChangeAspect="1"/>
          </p:cNvPicPr>
          <p:nvPr/>
        </p:nvPicPr>
        <p:blipFill>
          <a:blip r:embed="rId3"/>
          <a:stretch>
            <a:fillRect/>
          </a:stretch>
        </p:blipFill>
        <p:spPr>
          <a:xfrm>
            <a:off x="4857274" y="329184"/>
            <a:ext cx="3346200" cy="4485132"/>
          </a:xfrm>
          <a:prstGeom prst="rect">
            <a:avLst/>
          </a:prstGeom>
        </p:spPr>
      </p:pic>
    </p:spTree>
    <p:extLst>
      <p:ext uri="{BB962C8B-B14F-4D97-AF65-F5344CB8AC3E}">
        <p14:creationId xmlns:p14="http://schemas.microsoft.com/office/powerpoint/2010/main" val="25504982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Outcome selection</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21698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50000"/>
              </a:lnSpc>
              <a:spcBef>
                <a:spcPts val="0"/>
              </a:spcBef>
              <a:buClrTx/>
              <a:buSzTx/>
              <a:buFontTx/>
              <a:buNone/>
              <a:tabLst/>
            </a:pPr>
            <a:r>
              <a:rPr kumimoji="0" lang="en-US" sz="1800" b="0" i="0" u="none" strike="noStrike" cap="none" spc="0" normalizeH="0" baseline="0" dirty="0">
                <a:ln>
                  <a:noFill/>
                </a:ln>
                <a:solidFill>
                  <a:srgbClr val="000000"/>
                </a:solidFill>
                <a:effectLst/>
                <a:uFillTx/>
                <a:latin typeface="Acumin Pro"/>
                <a:sym typeface="Calibri"/>
              </a:rPr>
              <a:t>Patients were asked about meaningful outcomes:</a:t>
            </a:r>
            <a:endParaRPr lang="en-US" dirty="0">
              <a:latin typeface="Acumin Pro"/>
            </a:endParaRPr>
          </a:p>
          <a:p>
            <a:pPr marL="342900" lvl="6" indent="-342900">
              <a:lnSpc>
                <a:spcPct val="150000"/>
              </a:lnSpc>
              <a:buFontTx/>
              <a:buAutoNum type="arabicParenBoth"/>
            </a:pPr>
            <a:r>
              <a:rPr lang="en-US" dirty="0"/>
              <a:t>Will my baby survive?</a:t>
            </a:r>
          </a:p>
          <a:p>
            <a:pPr marL="342900" lvl="2" indent="-342900">
              <a:lnSpc>
                <a:spcPct val="150000"/>
              </a:lnSpc>
              <a:buFontTx/>
              <a:buAutoNum type="arabicParenBoth"/>
            </a:pPr>
            <a:r>
              <a:rPr lang="en-US" dirty="0"/>
              <a:t>If my baby survives, will she or he be able to see?</a:t>
            </a:r>
          </a:p>
          <a:p>
            <a:pPr marL="342900" lvl="2" indent="-342900">
              <a:lnSpc>
                <a:spcPct val="150000"/>
              </a:lnSpc>
              <a:buFontTx/>
              <a:buAutoNum type="arabicParenBoth"/>
            </a:pPr>
            <a:r>
              <a:rPr lang="en-US" dirty="0"/>
              <a:t>If my baby survives, will he or she have brain problems?</a:t>
            </a:r>
          </a:p>
          <a:p>
            <a:pPr marL="342900" lvl="2" indent="-342900">
              <a:lnSpc>
                <a:spcPct val="150000"/>
              </a:lnSpc>
              <a:buFontTx/>
              <a:buAutoNum type="arabicParenBoth"/>
            </a:pPr>
            <a:r>
              <a:rPr lang="en-US" dirty="0"/>
              <a:t>Will my baby do normal things, like go to school and play with friends?</a:t>
            </a:r>
            <a:endParaRPr kumimoji="0" lang="en-US" b="0" i="0" u="none" strike="noStrike" cap="none" spc="0" normalizeH="0" baseline="0" dirty="0">
              <a:ln>
                <a:noFill/>
              </a:ln>
              <a:solidFill>
                <a:srgbClr val="000000"/>
              </a:solidFill>
              <a:effectLst/>
              <a:uFillTx/>
              <a:latin typeface="Acumin Pro"/>
              <a:sym typeface="Calibri"/>
            </a:endParaRPr>
          </a:p>
        </p:txBody>
      </p:sp>
    </p:spTree>
    <p:extLst>
      <p:ext uri="{BB962C8B-B14F-4D97-AF65-F5344CB8AC3E}">
        <p14:creationId xmlns:p14="http://schemas.microsoft.com/office/powerpoint/2010/main" val="6146966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39A964-56C5-4E23-B83F-78ECFA04B817}"/>
              </a:ext>
            </a:extLst>
          </p:cNvPr>
          <p:cNvSpPr txBox="1"/>
          <p:nvPr/>
        </p:nvSpPr>
        <p:spPr>
          <a:xfrm>
            <a:off x="303059" y="167204"/>
            <a:ext cx="6902414" cy="73866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4200" b="0" i="0" u="none" strike="noStrike" cap="none" spc="0" normalizeH="0" baseline="0" dirty="0">
                <a:ln>
                  <a:noFill/>
                </a:ln>
                <a:solidFill>
                  <a:srgbClr val="A75967"/>
                </a:solidFill>
                <a:effectLst/>
                <a:uFillTx/>
                <a:latin typeface="Acumin Pro"/>
                <a:sym typeface="Calibri"/>
              </a:rPr>
              <a:t>Outcome selection</a:t>
            </a:r>
          </a:p>
        </p:txBody>
      </p:sp>
      <p:sp>
        <p:nvSpPr>
          <p:cNvPr id="3" name="TextBox 2">
            <a:extLst>
              <a:ext uri="{FF2B5EF4-FFF2-40B4-BE49-F238E27FC236}">
                <a16:creationId xmlns:a16="http://schemas.microsoft.com/office/drawing/2014/main" id="{CD089511-1B04-4532-8E7D-B83AC2E6A56E}"/>
              </a:ext>
            </a:extLst>
          </p:cNvPr>
          <p:cNvSpPr txBox="1"/>
          <p:nvPr/>
        </p:nvSpPr>
        <p:spPr>
          <a:xfrm>
            <a:off x="334409" y="1123406"/>
            <a:ext cx="7869065" cy="38318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R="0" algn="l" defTabSz="914400" rtl="0" fontAlgn="auto" latinLnBrk="0" hangingPunct="0">
              <a:lnSpc>
                <a:spcPct val="150000"/>
              </a:lnSpc>
              <a:spcBef>
                <a:spcPts val="0"/>
              </a:spcBef>
              <a:buClrTx/>
              <a:buSzTx/>
              <a:tabLst/>
            </a:pPr>
            <a:r>
              <a:rPr lang="en-US" dirty="0"/>
              <a:t>These turned into:</a:t>
            </a:r>
          </a:p>
          <a:p>
            <a:pPr marL="342900" marR="0" indent="-342900" algn="l" defTabSz="914400" rtl="0" fontAlgn="auto" latinLnBrk="0" hangingPunct="0">
              <a:lnSpc>
                <a:spcPct val="150000"/>
              </a:lnSpc>
              <a:spcBef>
                <a:spcPts val="0"/>
              </a:spcBef>
              <a:buClrTx/>
              <a:buSzTx/>
              <a:buFontTx/>
              <a:buAutoNum type="arabicParenBoth"/>
              <a:tabLst/>
            </a:pPr>
            <a:r>
              <a:rPr lang="en-US" dirty="0"/>
              <a:t>Survival to hospital discharge</a:t>
            </a:r>
          </a:p>
          <a:p>
            <a:pPr marL="342900" marR="0" indent="-342900" algn="l" defTabSz="914400" rtl="0" fontAlgn="auto" latinLnBrk="0" hangingPunct="0">
              <a:lnSpc>
                <a:spcPct val="150000"/>
              </a:lnSpc>
              <a:spcBef>
                <a:spcPts val="0"/>
              </a:spcBef>
              <a:buClrTx/>
              <a:buSzTx/>
              <a:buFontTx/>
              <a:buAutoNum type="arabicParenBoth"/>
              <a:tabLst/>
            </a:pPr>
            <a:r>
              <a:rPr lang="en-US" dirty="0"/>
              <a:t>Survival to publication without major morbidity*</a:t>
            </a:r>
          </a:p>
          <a:p>
            <a:pPr marL="342900" marR="0" indent="-342900" algn="l" defTabSz="914400" rtl="0" fontAlgn="auto" latinLnBrk="0" hangingPunct="0">
              <a:lnSpc>
                <a:spcPct val="150000"/>
              </a:lnSpc>
              <a:spcBef>
                <a:spcPts val="0"/>
              </a:spcBef>
              <a:buClrTx/>
              <a:buSzTx/>
              <a:buFontTx/>
              <a:buAutoNum type="arabicParenBoth"/>
              <a:tabLst/>
            </a:pPr>
            <a:r>
              <a:rPr lang="en-US" dirty="0"/>
              <a:t>Survival to publication without major neurologic deficit**</a:t>
            </a:r>
          </a:p>
          <a:p>
            <a:pPr marL="342900" marR="0" indent="-342900" algn="l" defTabSz="914400" rtl="0" fontAlgn="auto" latinLnBrk="0" hangingPunct="0">
              <a:lnSpc>
                <a:spcPct val="150000"/>
              </a:lnSpc>
              <a:spcBef>
                <a:spcPts val="0"/>
              </a:spcBef>
              <a:buClrTx/>
              <a:buSzTx/>
              <a:buFontTx/>
              <a:buAutoNum type="arabicParenBoth"/>
              <a:tabLst/>
            </a:pPr>
            <a:r>
              <a:rPr lang="en-US" dirty="0"/>
              <a:t>Survival based on ACS receipt</a:t>
            </a:r>
          </a:p>
          <a:p>
            <a:pPr marL="342900" marR="0" indent="-342900" algn="l" defTabSz="914400" rtl="0" fontAlgn="auto" latinLnBrk="0" hangingPunct="0">
              <a:lnSpc>
                <a:spcPct val="150000"/>
              </a:lnSpc>
              <a:spcBef>
                <a:spcPts val="0"/>
              </a:spcBef>
              <a:buClrTx/>
              <a:buSzTx/>
              <a:buFontTx/>
              <a:buAutoNum type="arabicParenBoth"/>
              <a:tabLst/>
            </a:pPr>
            <a:endParaRPr kumimoji="0" lang="en-US" sz="1800" b="0" i="0" u="none" strike="noStrike" cap="none" spc="0" normalizeH="0" baseline="0" dirty="0">
              <a:ln>
                <a:noFill/>
              </a:ln>
              <a:solidFill>
                <a:srgbClr val="000000"/>
              </a:solidFill>
              <a:effectLst/>
              <a:uFillTx/>
              <a:latin typeface="Acumin Pro"/>
              <a:sym typeface="Calibri"/>
            </a:endParaRPr>
          </a:p>
          <a:p>
            <a:pPr marR="0" algn="l" defTabSz="914400" rtl="0" fontAlgn="auto" latinLnBrk="0" hangingPunct="0">
              <a:lnSpc>
                <a:spcPct val="150000"/>
              </a:lnSpc>
              <a:spcBef>
                <a:spcPts val="0"/>
              </a:spcBef>
              <a:buClrTx/>
              <a:buSzTx/>
              <a:tabLst/>
            </a:pPr>
            <a:r>
              <a:rPr kumimoji="0" lang="en-US" sz="1800" b="0" i="0" u="none" strike="noStrike" cap="none" spc="0" normalizeH="0" baseline="0" dirty="0">
                <a:ln>
                  <a:noFill/>
                </a:ln>
                <a:solidFill>
                  <a:srgbClr val="000000"/>
                </a:solidFill>
                <a:effectLst/>
                <a:uFillTx/>
                <a:latin typeface="Acumin Pro"/>
                <a:sym typeface="Calibri"/>
              </a:rPr>
              <a:t>*</a:t>
            </a:r>
            <a:r>
              <a:rPr lang="en-US" dirty="0">
                <a:latin typeface="Acumin Pro"/>
              </a:rPr>
              <a:t> BPD (any grade), IVH (grade III-IV), PVL, NEC (stage 2-3 or focal with need for treatment)</a:t>
            </a:r>
          </a:p>
          <a:p>
            <a:pPr marR="0" algn="l" defTabSz="914400" rtl="0" fontAlgn="auto" latinLnBrk="0" hangingPunct="0">
              <a:lnSpc>
                <a:spcPct val="150000"/>
              </a:lnSpc>
              <a:spcBef>
                <a:spcPts val="0"/>
              </a:spcBef>
              <a:buClrTx/>
              <a:buSzTx/>
              <a:tabLst/>
            </a:pPr>
            <a:r>
              <a:rPr kumimoji="0" lang="en-US" sz="1800" b="0" i="0" u="none" strike="noStrike" cap="none" spc="0" normalizeH="0" baseline="0" dirty="0">
                <a:ln>
                  <a:noFill/>
                </a:ln>
                <a:solidFill>
                  <a:srgbClr val="000000"/>
                </a:solidFill>
                <a:effectLst/>
                <a:uFillTx/>
                <a:latin typeface="Acumin Pro"/>
                <a:sym typeface="Calibri"/>
              </a:rPr>
              <a:t>** categorized as “none-mild” and “moderate-severe”</a:t>
            </a:r>
          </a:p>
        </p:txBody>
      </p:sp>
    </p:spTree>
    <p:extLst>
      <p:ext uri="{BB962C8B-B14F-4D97-AF65-F5344CB8AC3E}">
        <p14:creationId xmlns:p14="http://schemas.microsoft.com/office/powerpoint/2010/main" val="277682048"/>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114</TotalTime>
  <Words>2140</Words>
  <Application>Microsoft Office PowerPoint</Application>
  <PresentationFormat>On-screen Show (16:9)</PresentationFormat>
  <Paragraphs>241</Paragraphs>
  <Slides>34</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Acumin Pro</vt:lpstr>
      <vt:lpstr>Acumin Pro Black</vt:lpstr>
      <vt:lpstr>Acumin Pro Light</vt:lpstr>
      <vt:lpstr>Acumin Pro Ultra Black</vt:lpstr>
      <vt:lpstr>Arial</vt:lpstr>
      <vt:lpstr>Calibri</vt:lpstr>
      <vt:lpstr>Helvetica Neue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Cara Buskmiller</cp:lastModifiedBy>
  <cp:revision>2</cp:revision>
  <dcterms:modified xsi:type="dcterms:W3CDTF">2022-03-02T19:03:10Z</dcterms:modified>
</cp:coreProperties>
</file>