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60" r:id="rId4"/>
    <p:sldId id="265" r:id="rId5"/>
    <p:sldId id="263" r:id="rId6"/>
    <p:sldId id="280" r:id="rId7"/>
    <p:sldId id="299" r:id="rId8"/>
    <p:sldId id="300" r:id="rId9"/>
    <p:sldId id="281" r:id="rId10"/>
    <p:sldId id="308" r:id="rId11"/>
    <p:sldId id="285" r:id="rId12"/>
    <p:sldId id="301" r:id="rId13"/>
    <p:sldId id="304" r:id="rId14"/>
    <p:sldId id="306" r:id="rId15"/>
    <p:sldId id="288" r:id="rId16"/>
    <p:sldId id="307" r:id="rId17"/>
    <p:sldId id="291" r:id="rId18"/>
    <p:sldId id="282" r:id="rId19"/>
    <p:sldId id="294" r:id="rId20"/>
    <p:sldId id="311" r:id="rId21"/>
    <p:sldId id="312" r:id="rId22"/>
    <p:sldId id="313" r:id="rId23"/>
    <p:sldId id="314" r:id="rId24"/>
    <p:sldId id="295" r:id="rId25"/>
    <p:sldId id="296"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5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7" d="100"/>
          <a:sy n="117" d="100"/>
        </p:scale>
        <p:origin x="316"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 of active treatment: ANY of endotracheal intubation, face mask ventilation, nasal continuous positive airway pressure, chest compressions, or epinephrine administration</a:t>
            </a:r>
          </a:p>
          <a:p>
            <a:r>
              <a:rPr lang="en-US" dirty="0"/>
              <a:t>Excluded: provided comfort care or those who did not receive proactive treatment were excluded, in order to get at the babies getting these things but not for survival</a:t>
            </a:r>
          </a:p>
          <a:p>
            <a:pPr marL="0" marR="0" lvl="0" indent="0" defTabSz="914400" eaLnBrk="1" fontAlgn="auto" latinLnBrk="0" hangingPunct="1">
              <a:lnSpc>
                <a:spcPct val="100000"/>
              </a:lnSpc>
              <a:spcBef>
                <a:spcPts val="0"/>
              </a:spcBef>
              <a:spcAft>
                <a:spcPts val="0"/>
              </a:spcAft>
              <a:buClrTx/>
              <a:buSzTx/>
              <a:buFontTx/>
              <a:buNone/>
              <a:tabLst/>
              <a:defRPr/>
            </a:pPr>
            <a:r>
              <a:rPr lang="en-US" dirty="0"/>
              <a:t>Comprehensive treatment was defined as the provision of antenatal corticosteroids (ACS) and proactive neonatal care</a:t>
            </a:r>
          </a:p>
          <a:p>
            <a:endParaRPr lang="en-US" dirty="0"/>
          </a:p>
          <a:p>
            <a:endParaRPr lang="en-US" dirty="0"/>
          </a:p>
          <a:p>
            <a:r>
              <a:rPr lang="en-US" dirty="0"/>
              <a:t>Studies that reported NICU admissions but excluded delivery room deaths were excluded unless reviewers could tell that proactive treatment was provided in the delivery room (opacity)</a:t>
            </a:r>
          </a:p>
          <a:p>
            <a:endParaRPr lang="en-US" dirty="0"/>
          </a:p>
          <a:p>
            <a:r>
              <a:rPr lang="en-US" dirty="0"/>
              <a:t>Studies that described multiple approaches were included if individual group outcomes were reported</a:t>
            </a:r>
          </a:p>
          <a:p>
            <a:endParaRPr lang="en-US" dirty="0"/>
          </a:p>
          <a:p>
            <a:r>
              <a:rPr lang="en-US" dirty="0"/>
              <a:t>All reproductive losses (IUFD, SAB, EAB) were excluded. </a:t>
            </a:r>
          </a:p>
          <a:p>
            <a:r>
              <a:rPr lang="en-US" dirty="0"/>
              <a:t>Anomalous babies were excluded</a:t>
            </a:r>
          </a:p>
          <a:p>
            <a:endParaRPr lang="en-US" dirty="0"/>
          </a:p>
          <a:p>
            <a:r>
              <a:rPr lang="en-US" dirty="0"/>
              <a:t>GA had to be determined by a way other than by neonatal examination and included 22w0d</a:t>
            </a:r>
          </a:p>
          <a:p>
            <a:endParaRPr lang="en-US" dirty="0"/>
          </a:p>
        </p:txBody>
      </p:sp>
    </p:spTree>
    <p:extLst>
      <p:ext uri="{BB962C8B-B14F-4D97-AF65-F5344CB8AC3E}">
        <p14:creationId xmlns:p14="http://schemas.microsoft.com/office/powerpoint/2010/main" val="381467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 also asked for outcomes about individual outcomes, such as bronchopulmonary dysplasia (BPD)</a:t>
            </a:r>
          </a:p>
        </p:txBody>
      </p:sp>
    </p:spTree>
    <p:extLst>
      <p:ext uri="{BB962C8B-B14F-4D97-AF65-F5344CB8AC3E}">
        <p14:creationId xmlns:p14="http://schemas.microsoft.com/office/powerpoint/2010/main" val="385851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p:txBody>
      </p:sp>
    </p:spTree>
    <p:extLst>
      <p:ext uri="{BB962C8B-B14F-4D97-AF65-F5344CB8AC3E}">
        <p14:creationId xmlns:p14="http://schemas.microsoft.com/office/powerpoint/2010/main" val="218065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Unfortunately, researchers planned to do Bayley II-III but had to settle for the way studies reported outcomes</a:t>
            </a:r>
          </a:p>
          <a:p>
            <a:r>
              <a:rPr lang="en-US" dirty="0"/>
              <a:t>Unfortunately, they wanted school-age outcomes but those were not available for these babies</a:t>
            </a:r>
          </a:p>
        </p:txBody>
      </p:sp>
    </p:spTree>
    <p:extLst>
      <p:ext uri="{BB962C8B-B14F-4D97-AF65-F5344CB8AC3E}">
        <p14:creationId xmlns:p14="http://schemas.microsoft.com/office/powerpoint/2010/main" val="186893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44399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40417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331359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1914797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82db6848b69308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5e82db6848b69308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 of active treatment: ANY of endotracheal intubation, face mask ventilation, nasal continuous positive airway pressure, chest compressions, or epinephrine administration</a:t>
            </a:r>
          </a:p>
          <a:p>
            <a:r>
              <a:rPr lang="en-US" dirty="0"/>
              <a:t>Excluded: provided comfort care or those who did not receive proactive treatment were excluded, in order to get at the babies getting these things but not for survival</a:t>
            </a:r>
          </a:p>
          <a:p>
            <a:pPr marL="0" marR="0" lvl="0" indent="0" defTabSz="914400" eaLnBrk="1" fontAlgn="auto" latinLnBrk="0" hangingPunct="1">
              <a:lnSpc>
                <a:spcPct val="100000"/>
              </a:lnSpc>
              <a:spcBef>
                <a:spcPts val="0"/>
              </a:spcBef>
              <a:spcAft>
                <a:spcPts val="0"/>
              </a:spcAft>
              <a:buClrTx/>
              <a:buSzTx/>
              <a:buFontTx/>
              <a:buNone/>
              <a:tabLst/>
              <a:defRPr/>
            </a:pPr>
            <a:r>
              <a:rPr lang="en-US" dirty="0"/>
              <a:t>Comprehensive treatment was defined as the provision of antenatal corticosteroids (ACS) and proactive neonatal care</a:t>
            </a:r>
          </a:p>
          <a:p>
            <a:endParaRPr lang="en-US" dirty="0"/>
          </a:p>
          <a:p>
            <a:endParaRPr lang="en-US" dirty="0"/>
          </a:p>
          <a:p>
            <a:r>
              <a:rPr lang="en-US" dirty="0"/>
              <a:t>Studies that reported NICU admissions but excluded delivery room deaths were excluded unless reviewers could tell that proactive treatment was provided in the delivery room (opacity)</a:t>
            </a:r>
          </a:p>
          <a:p>
            <a:endParaRPr lang="en-US" dirty="0"/>
          </a:p>
          <a:p>
            <a:r>
              <a:rPr lang="en-US" dirty="0"/>
              <a:t>Studies that described multiple approaches were included if individual group outcomes were reported</a:t>
            </a:r>
          </a:p>
          <a:p>
            <a:endParaRPr lang="en-US" dirty="0"/>
          </a:p>
          <a:p>
            <a:r>
              <a:rPr lang="en-US" dirty="0"/>
              <a:t>All reproductive losses (IUFD, SAB, EAB) were excluded. </a:t>
            </a:r>
          </a:p>
          <a:p>
            <a:r>
              <a:rPr lang="en-US" dirty="0"/>
              <a:t>Anomalous babies were excluded</a:t>
            </a:r>
          </a:p>
          <a:p>
            <a:endParaRPr lang="en-US" dirty="0"/>
          </a:p>
          <a:p>
            <a:r>
              <a:rPr lang="en-US" dirty="0"/>
              <a:t>GA had to be determined by a way other than by neonatal examination and included 22w0d</a:t>
            </a:r>
          </a:p>
          <a:p>
            <a:endParaRPr lang="en-US" dirty="0"/>
          </a:p>
        </p:txBody>
      </p:sp>
    </p:spTree>
    <p:extLst>
      <p:ext uri="{BB962C8B-B14F-4D97-AF65-F5344CB8AC3E}">
        <p14:creationId xmlns:p14="http://schemas.microsoft.com/office/powerpoint/2010/main" val="423641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 of active treatment: ANY of endotracheal intubation, face mask ventilation, nasal continuous positive airway pressure, chest compressions, or epinephrine administration</a:t>
            </a:r>
          </a:p>
          <a:p>
            <a:r>
              <a:rPr lang="en-US" dirty="0"/>
              <a:t>Excluded: provided comfort care or those who did not receive proactive treatment were excluded, in order to get at the babies getting these things but not for survival</a:t>
            </a:r>
          </a:p>
          <a:p>
            <a:pPr marL="0" marR="0" lvl="0" indent="0" defTabSz="914400" eaLnBrk="1" fontAlgn="auto" latinLnBrk="0" hangingPunct="1">
              <a:lnSpc>
                <a:spcPct val="100000"/>
              </a:lnSpc>
              <a:spcBef>
                <a:spcPts val="0"/>
              </a:spcBef>
              <a:spcAft>
                <a:spcPts val="0"/>
              </a:spcAft>
              <a:buClrTx/>
              <a:buSzTx/>
              <a:buFontTx/>
              <a:buNone/>
              <a:tabLst/>
              <a:defRPr/>
            </a:pPr>
            <a:r>
              <a:rPr lang="en-US" dirty="0"/>
              <a:t>Comprehensive treatment was defined as the provision of antenatal corticosteroids (ACS) and proactive neonatal care</a:t>
            </a:r>
          </a:p>
          <a:p>
            <a:endParaRPr lang="en-US" dirty="0"/>
          </a:p>
          <a:p>
            <a:endParaRPr lang="en-US" dirty="0"/>
          </a:p>
          <a:p>
            <a:r>
              <a:rPr lang="en-US" dirty="0"/>
              <a:t>Studies that reported NICU admissions but excluded delivery room deaths were excluded unless reviewers could tell that proactive treatment was provided in the delivery room (opacity)</a:t>
            </a:r>
          </a:p>
          <a:p>
            <a:endParaRPr lang="en-US" dirty="0"/>
          </a:p>
          <a:p>
            <a:r>
              <a:rPr lang="en-US" dirty="0"/>
              <a:t>Studies that described multiple approaches were included if individual group outcomes were reported</a:t>
            </a:r>
          </a:p>
          <a:p>
            <a:endParaRPr lang="en-US" dirty="0"/>
          </a:p>
          <a:p>
            <a:r>
              <a:rPr lang="en-US" dirty="0"/>
              <a:t>All reproductive losses (IUFD, SAB, EAB) were excluded. </a:t>
            </a:r>
          </a:p>
          <a:p>
            <a:r>
              <a:rPr lang="en-US" dirty="0"/>
              <a:t>Anomalous babies were excluded</a:t>
            </a:r>
          </a:p>
          <a:p>
            <a:endParaRPr lang="en-US" dirty="0"/>
          </a:p>
          <a:p>
            <a:r>
              <a:rPr lang="en-US" dirty="0"/>
              <a:t>GA had to be determined by a way other than by neonatal examination and included 22w0d</a:t>
            </a:r>
          </a:p>
          <a:p>
            <a:endParaRPr lang="en-US" dirty="0"/>
          </a:p>
        </p:txBody>
      </p:sp>
    </p:spTree>
    <p:extLst>
      <p:ext uri="{BB962C8B-B14F-4D97-AF65-F5344CB8AC3E}">
        <p14:creationId xmlns:p14="http://schemas.microsoft.com/office/powerpoint/2010/main" val="59392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authors allowed for secular trends:</a:t>
            </a:r>
          </a:p>
          <a:p>
            <a:r>
              <a:rPr lang="en-US" dirty="0"/>
              <a:t>potential changes in survival over time, the cohort was divided into 2 epochs: epoch 1 (before 2010) and epoch 2 (2010e2020).</a:t>
            </a:r>
          </a:p>
          <a:p>
            <a:endParaRPr lang="en-US" dirty="0"/>
          </a:p>
          <a:p>
            <a:r>
              <a:rPr lang="en-US" dirty="0"/>
              <a:t>The </a:t>
            </a:r>
            <a:r>
              <a:rPr lang="en-US" dirty="0" err="1"/>
              <a:t>uathors</a:t>
            </a:r>
            <a:r>
              <a:rPr lang="en-US" dirty="0"/>
              <a:t> grouped study locales:</a:t>
            </a:r>
          </a:p>
          <a:p>
            <a:r>
              <a:rPr lang="en-US" dirty="0"/>
              <a:t>: (1) single referral hospital, (2) multihospital or multicenter network, and (3) geographically defined (</a:t>
            </a:r>
            <a:r>
              <a:rPr lang="en-US" dirty="0" err="1"/>
              <a:t>eg</a:t>
            </a:r>
            <a:r>
              <a:rPr lang="en-US" dirty="0"/>
              <a:t>, community and referral hospitals, births outside of hospitals)</a:t>
            </a:r>
          </a:p>
          <a:p>
            <a:endParaRPr lang="en-US" dirty="0"/>
          </a:p>
          <a:p>
            <a:r>
              <a:rPr lang="en-US" dirty="0" err="1"/>
              <a:t>Resusc</a:t>
            </a:r>
            <a:r>
              <a:rPr lang="en-US" dirty="0"/>
              <a:t> policy:</a:t>
            </a:r>
          </a:p>
          <a:p>
            <a:r>
              <a:rPr lang="en-US" dirty="0"/>
              <a:t>(1) universal resuscitation (</a:t>
            </a:r>
            <a:r>
              <a:rPr lang="en-US" dirty="0" err="1"/>
              <a:t>eg</a:t>
            </a:r>
            <a:r>
              <a:rPr lang="en-US" dirty="0"/>
              <a:t>, consistent policy of resuscitation), (2) shared decision (</a:t>
            </a:r>
            <a:r>
              <a:rPr lang="en-US" dirty="0" err="1"/>
              <a:t>eg</a:t>
            </a:r>
            <a:r>
              <a:rPr lang="en-US" dirty="0"/>
              <a:t>, treatment based on parental decision in consultation with the healthcare team), and (3) </a:t>
            </a:r>
            <a:r>
              <a:rPr lang="en-US" dirty="0" err="1"/>
              <a:t>nonresuscitation</a:t>
            </a:r>
            <a:r>
              <a:rPr lang="en-US" dirty="0"/>
              <a:t> (</a:t>
            </a:r>
            <a:r>
              <a:rPr lang="en-US" dirty="0" err="1"/>
              <a:t>eg</a:t>
            </a:r>
            <a:r>
              <a:rPr lang="en-US" dirty="0"/>
              <a:t>, a policy that encouraged </a:t>
            </a:r>
            <a:r>
              <a:rPr lang="en-US" dirty="0" err="1"/>
              <a:t>nonresuscitation</a:t>
            </a:r>
            <a:r>
              <a:rPr lang="en-US" dirty="0"/>
              <a:t>) or undetermined (</a:t>
            </a:r>
            <a:r>
              <a:rPr lang="en-US" dirty="0" err="1"/>
              <a:t>eg</a:t>
            </a:r>
            <a:r>
              <a:rPr lang="en-US" dirty="0"/>
              <a:t>, studies from multicenter networks with highly variable approaches).</a:t>
            </a:r>
          </a:p>
        </p:txBody>
      </p:sp>
    </p:spTree>
    <p:extLst>
      <p:ext uri="{BB962C8B-B14F-4D97-AF65-F5344CB8AC3E}">
        <p14:creationId xmlns:p14="http://schemas.microsoft.com/office/powerpoint/2010/main" val="183494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367453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110034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39396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278955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 also asked for outcomes about individual outcomes, such as bronchopulmonary dysplasia (BPD)</a:t>
            </a:r>
          </a:p>
        </p:txBody>
      </p:sp>
    </p:spTree>
    <p:extLst>
      <p:ext uri="{BB962C8B-B14F-4D97-AF65-F5344CB8AC3E}">
        <p14:creationId xmlns:p14="http://schemas.microsoft.com/office/powerpoint/2010/main" val="33848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Rectangle"/>
          <p:cNvSpPr/>
          <p:nvPr/>
        </p:nvSpPr>
        <p:spPr>
          <a:xfrm>
            <a:off x="-20789" y="-123152"/>
            <a:ext cx="110912" cy="5389804"/>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Rectangle"/>
          <p:cNvSpPr/>
          <p:nvPr/>
        </p:nvSpPr>
        <p:spPr>
          <a:xfrm>
            <a:off x="-20789" y="2573809"/>
            <a:ext cx="110912" cy="1321239"/>
          </a:xfrm>
          <a:prstGeom prst="rect">
            <a:avLst/>
          </a:prstGeom>
          <a:solidFill>
            <a:srgbClr val="D9B2A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8" name="Rectangle"/>
          <p:cNvSpPr/>
          <p:nvPr/>
        </p:nvSpPr>
        <p:spPr>
          <a:xfrm>
            <a:off x="-20789" y="1269942"/>
            <a:ext cx="110912" cy="1321240"/>
          </a:xfrm>
          <a:prstGeom prst="rect">
            <a:avLst/>
          </a:prstGeom>
          <a:solidFill>
            <a:srgbClr val="3D647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9" name="Rectangle"/>
          <p:cNvSpPr/>
          <p:nvPr/>
        </p:nvSpPr>
        <p:spPr>
          <a:xfrm>
            <a:off x="-20789" y="3894609"/>
            <a:ext cx="110912" cy="1321239"/>
          </a:xfrm>
          <a:prstGeom prst="rect">
            <a:avLst/>
          </a:prstGeom>
          <a:solidFill>
            <a:srgbClr val="B8C8C0"/>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40" name="Rectangle"/>
          <p:cNvSpPr/>
          <p:nvPr/>
        </p:nvSpPr>
        <p:spPr>
          <a:xfrm>
            <a:off x="-20789" y="-25458"/>
            <a:ext cx="110912" cy="1321240"/>
          </a:xfrm>
          <a:prstGeom prst="rect">
            <a:avLst/>
          </a:prstGeom>
          <a:solidFill>
            <a:srgbClr val="A75967"/>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41" name="AAPLOG Logo Icon_Color.png" descr="AAPLOG Logo Icon_Color.png"/>
          <p:cNvPicPr>
            <a:picLocks noChangeAspect="1"/>
          </p:cNvPicPr>
          <p:nvPr/>
        </p:nvPicPr>
        <p:blipFill>
          <a:blip r:embed="rId2"/>
          <a:stretch>
            <a:fillRect/>
          </a:stretch>
        </p:blipFill>
        <p:spPr>
          <a:xfrm>
            <a:off x="8280400" y="4310667"/>
            <a:ext cx="556467" cy="489124"/>
          </a:xfrm>
          <a:prstGeom prst="rect">
            <a:avLst/>
          </a:prstGeom>
          <a:ln w="12700">
            <a:miter lim="400000"/>
          </a:ln>
        </p:spPr>
      </p:pic>
      <p:sp>
        <p:nvSpPr>
          <p:cNvPr id="42" name="Slide Number"/>
          <p:cNvSpPr txBox="1">
            <a:spLocks noGrp="1"/>
          </p:cNvSpPr>
          <p:nvPr>
            <p:ph type="sldNum" sz="quarter" idx="2"/>
          </p:nvPr>
        </p:nvSpPr>
        <p:spPr>
          <a:xfrm>
            <a:off x="6457950" y="4767262"/>
            <a:ext cx="343903"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9" name="Picture 4" descr="Picture 4"/>
          <p:cNvPicPr>
            <a:picLocks noChangeAspect="1"/>
          </p:cNvPicPr>
          <p:nvPr/>
        </p:nvPicPr>
        <p:blipFill>
          <a:blip r:embed="rId2"/>
          <a:stretch>
            <a:fillRect/>
          </a:stretch>
        </p:blipFill>
        <p:spPr>
          <a:xfrm>
            <a:off x="609600" y="361950"/>
            <a:ext cx="1143000" cy="214719"/>
          </a:xfrm>
          <a:prstGeom prst="rect">
            <a:avLst/>
          </a:prstGeom>
          <a:ln w="12700">
            <a:miter lim="400000"/>
          </a:ln>
        </p:spPr>
      </p:pic>
      <p:sp>
        <p:nvSpPr>
          <p:cNvPr id="50" name="Rectangle"/>
          <p:cNvSpPr/>
          <p:nvPr/>
        </p:nvSpPr>
        <p:spPr>
          <a:xfrm>
            <a:off x="-110537" y="-104444"/>
            <a:ext cx="9365074" cy="5352388"/>
          </a:xfrm>
          <a:prstGeom prst="rect">
            <a:avLst/>
          </a:prstGeom>
          <a:solidFill>
            <a:srgbClr val="B8C8C0"/>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51" name="Picture 4" descr="Picture 4"/>
          <p:cNvPicPr>
            <a:picLocks noChangeAspect="1"/>
          </p:cNvPicPr>
          <p:nvPr/>
        </p:nvPicPr>
        <p:blipFill>
          <a:blip r:embed="rId2"/>
          <a:stretch>
            <a:fillRect/>
          </a:stretch>
        </p:blipFill>
        <p:spPr>
          <a:xfrm>
            <a:off x="250595" y="190642"/>
            <a:ext cx="830356" cy="155987"/>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3747" y="233"/>
            <a:ext cx="9171494" cy="4105530"/>
          </a:xfrm>
          <a:prstGeom prst="rect">
            <a:avLst/>
          </a:prstGeom>
          <a:solidFill>
            <a:srgbClr val="A75967"/>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3" name="AAPLOG Logo Icon_White.png" descr="AAPLOG Logo Icon_White.png"/>
          <p:cNvPicPr>
            <a:picLocks noChangeAspect="1"/>
          </p:cNvPicPr>
          <p:nvPr/>
        </p:nvPicPr>
        <p:blipFill>
          <a:blip r:embed="rId5">
            <a:alphaModFix amt="6441"/>
          </a:blip>
          <a:stretch>
            <a:fillRect/>
          </a:stretch>
        </p:blipFill>
        <p:spPr>
          <a:xfrm>
            <a:off x="-1464874" y="-970607"/>
            <a:ext cx="8060145" cy="7084714"/>
          </a:xfrm>
          <a:prstGeom prst="rect">
            <a:avLst/>
          </a:prstGeom>
          <a:ln w="12700">
            <a:miter lim="400000"/>
          </a:ln>
        </p:spPr>
      </p:pic>
      <p:sp>
        <p:nvSpPr>
          <p:cNvPr id="4" name="Rectangle"/>
          <p:cNvSpPr/>
          <p:nvPr/>
        </p:nvSpPr>
        <p:spPr>
          <a:xfrm>
            <a:off x="-89755" y="-13766"/>
            <a:ext cx="9323510" cy="125901"/>
          </a:xfrm>
          <a:prstGeom prst="rect">
            <a:avLst/>
          </a:prstGeom>
          <a:solidFill>
            <a:srgbClr val="D9B2A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5" name="AAPLOG Logotype Color 80black.pdf" descr="AAPLOG Logotype Color 80black.pdf"/>
          <p:cNvPicPr>
            <a:picLocks noChangeAspect="1"/>
          </p:cNvPicPr>
          <p:nvPr/>
        </p:nvPicPr>
        <p:blipFill>
          <a:blip r:embed="rId6"/>
          <a:stretch>
            <a:fillRect/>
          </a:stretch>
        </p:blipFill>
        <p:spPr>
          <a:xfrm>
            <a:off x="534716" y="4439335"/>
            <a:ext cx="1660794" cy="380988"/>
          </a:xfrm>
          <a:prstGeom prst="rect">
            <a:avLst/>
          </a:prstGeom>
          <a:ln w="12700">
            <a:miter lim="400000"/>
          </a:ln>
        </p:spPr>
      </p:pic>
      <p:sp>
        <p:nvSpPr>
          <p:cNvPr id="6" name="Title Tex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7"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txStyles>
    <p:titleStyle>
      <a:lvl1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1pPr>
      <a:lvl2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2pPr>
      <a:lvl3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3pPr>
      <a:lvl4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4pPr>
      <a:lvl5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5pPr>
      <a:lvl6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6pPr>
      <a:lvl7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7pPr>
      <a:lvl8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8pPr>
      <a:lvl9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9pPr>
    </p:titleStyle>
    <p:bodyStyle>
      <a:lvl1pPr marL="257167" marR="0" indent="-257167"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1pPr>
      <a:lvl2pPr marL="587814" marR="0" indent="-24492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2pPr>
      <a:lvl3pPr marL="914376" marR="0" indent="-228594"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3pPr>
      <a:lvl4pPr marL="1302987"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4pPr>
      <a:lvl5pPr marL="1645879"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5pPr>
      <a:lvl6pPr marL="1988770"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6pPr>
      <a:lvl7pPr marL="2331662"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7pPr>
      <a:lvl8pPr marL="2674553"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8pPr>
      <a:lvl9pPr marL="3017444"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405790" y="2136041"/>
            <a:ext cx="6141105"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defTabSz="825500">
              <a:defRPr sz="5000">
                <a:solidFill>
                  <a:srgbClr val="FFFFFF"/>
                </a:solidFill>
                <a:latin typeface="Acumin Pro"/>
                <a:ea typeface="Acumin Pro"/>
                <a:cs typeface="Acumin Pro"/>
                <a:sym typeface="Acumin Pro"/>
              </a:defRPr>
            </a:lvl1pPr>
          </a:lstStyle>
          <a:p>
            <a:r>
              <a:rPr lang="en-US" dirty="0"/>
              <a:t>Abortion Pill Reversal</a:t>
            </a:r>
            <a:endParaRPr dirty="0"/>
          </a:p>
        </p:txBody>
      </p:sp>
      <p:sp>
        <p:nvSpPr>
          <p:cNvPr id="62" name="HIPPOCRATIC DINNER"/>
          <p:cNvSpPr txBox="1"/>
          <p:nvPr/>
        </p:nvSpPr>
        <p:spPr>
          <a:xfrm>
            <a:off x="431190" y="1753044"/>
            <a:ext cx="2455800"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2000" spc="500">
                <a:solidFill>
                  <a:srgbClr val="FFFFFF"/>
                </a:solidFill>
                <a:latin typeface="Acumin Pro Light"/>
                <a:ea typeface="Acumin Pro Light"/>
                <a:cs typeface="Acumin Pro Light"/>
                <a:sym typeface="Acumin Pro Light"/>
              </a:defRPr>
            </a:lvl1pPr>
          </a:lstStyle>
          <a:p>
            <a:r>
              <a:rPr lang="en-US" dirty="0"/>
              <a:t>JOURNAL CLUB</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35FC0-3A7C-4F60-8EB2-ECD7A6A91C3A}"/>
              </a:ext>
            </a:extLst>
          </p:cNvPr>
          <p:cNvPicPr>
            <a:picLocks noChangeAspect="1"/>
          </p:cNvPicPr>
          <p:nvPr/>
        </p:nvPicPr>
        <p:blipFill>
          <a:blip r:embed="rId2"/>
          <a:stretch>
            <a:fillRect/>
          </a:stretch>
        </p:blipFill>
        <p:spPr>
          <a:xfrm>
            <a:off x="5498215" y="0"/>
            <a:ext cx="3504115" cy="5143500"/>
          </a:xfrm>
          <a:prstGeom prst="rect">
            <a:avLst/>
          </a:prstGeom>
        </p:spPr>
      </p:pic>
      <p:sp>
        <p:nvSpPr>
          <p:cNvPr id="4" name="Rectangle 3">
            <a:extLst>
              <a:ext uri="{FF2B5EF4-FFF2-40B4-BE49-F238E27FC236}">
                <a16:creationId xmlns:a16="http://schemas.microsoft.com/office/drawing/2014/main" id="{7636464E-DB13-4D6E-AEC2-87776F848F7E}"/>
              </a:ext>
            </a:extLst>
          </p:cNvPr>
          <p:cNvSpPr/>
          <p:nvPr/>
        </p:nvSpPr>
        <p:spPr>
          <a:xfrm>
            <a:off x="5361955" y="4999441"/>
            <a:ext cx="817008" cy="25971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C2383D64-30DA-4B8A-B3AA-3BA117D3AF50}"/>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Results</a:t>
            </a:r>
          </a:p>
        </p:txBody>
      </p:sp>
      <p:sp>
        <p:nvSpPr>
          <p:cNvPr id="6" name="TextBox 5">
            <a:extLst>
              <a:ext uri="{FF2B5EF4-FFF2-40B4-BE49-F238E27FC236}">
                <a16:creationId xmlns:a16="http://schemas.microsoft.com/office/drawing/2014/main" id="{A7AEA0D5-9B9F-49AB-9F00-586E13E17ADA}"/>
              </a:ext>
            </a:extLst>
          </p:cNvPr>
          <p:cNvSpPr txBox="1"/>
          <p:nvPr/>
        </p:nvSpPr>
        <p:spPr>
          <a:xfrm>
            <a:off x="334410" y="1123406"/>
            <a:ext cx="5027546"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12 women recruited (6 to each arm)</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1 woman discontinued P for N/V</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1 woman exited placebo for embryo death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1 woman had hemorrhage in P group; </a:t>
            </a:r>
            <a:br>
              <a:rPr lang="en-US" dirty="0">
                <a:latin typeface="Acumin Pro" panose="020B0504020202020204" pitchFamily="34" charset="0"/>
              </a:rPr>
            </a:br>
            <a:r>
              <a:rPr lang="en-US" dirty="0">
                <a:latin typeface="Acumin Pro" panose="020B0504020202020204" pitchFamily="34" charset="0"/>
              </a:rPr>
              <a:t>2 women had hemorrhage in placebo group</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panose="020B050402020202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panose="020B0504020202020204" pitchFamily="34" charset="0"/>
            </a:endParaRPr>
          </a:p>
        </p:txBody>
      </p:sp>
    </p:spTree>
    <p:extLst>
      <p:ext uri="{BB962C8B-B14F-4D97-AF65-F5344CB8AC3E}">
        <p14:creationId xmlns:p14="http://schemas.microsoft.com/office/powerpoint/2010/main" val="20992853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Results</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1200"/>
              </a:spcBef>
              <a:spcAft>
                <a:spcPts val="0"/>
              </a:spcAft>
              <a:buClrTx/>
              <a:buSzTx/>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“Mifepristone without misoprostol causes hemorrhage”</a:t>
            </a:r>
          </a:p>
          <a:p>
            <a:pPr marR="0" algn="l" defTabSz="914400" rtl="0" fontAlgn="auto" latinLnBrk="0" hangingPunct="0">
              <a:lnSpc>
                <a:spcPct val="100000"/>
              </a:lnSpc>
              <a:spcBef>
                <a:spcPts val="1200"/>
              </a:spcBef>
              <a:spcAft>
                <a:spcPts val="0"/>
              </a:spcAft>
              <a:buClrTx/>
              <a:buSzTx/>
              <a:tabLst/>
            </a:pPr>
            <a:r>
              <a:rPr lang="en-US" dirty="0">
                <a:latin typeface="Acumin Pro" panose="020B0504020202020204" pitchFamily="34" charset="0"/>
              </a:rPr>
              <a:t>“Four of six patients in the progesterone group and two of six patients in the placebo group had continuing pregnancies at 2 weeks. Excluding the two patients who did not finish treatment, these rates are four of five and two of five, respectively.”</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16135283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8786512"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Hemorrhage Patient 1: Progesterone</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2185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1200"/>
              </a:spcBef>
              <a:spcAft>
                <a:spcPts val="0"/>
              </a:spcAft>
              <a:buClrTx/>
              <a:buSzTx/>
              <a:tabLst/>
            </a:pPr>
            <a:r>
              <a:rPr lang="en-US" dirty="0">
                <a:latin typeface="Acumin Pro" panose="020B0504020202020204" pitchFamily="34" charset="0"/>
              </a:rPr>
              <a:t>The first patient received progesterone treatment after enrollment at 56 days of gestation. She reported no bleeding at the first follow-up visit 2 days post-mifepristone. Shortly after her visit, she started having brisk bleeding and called an ambulance. Transvaginal ultrasound examination in the emergency department found no gestational sac and a heterogenous endometrial lining of approximately 1.5 cm. Heavy bleeding lasted about 3 hours overall, and no intervention was needed.</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13291028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8" y="167204"/>
            <a:ext cx="8166027"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Hemorrhage Patient 2: Placebo</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2185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1200"/>
              </a:spcBef>
              <a:spcAft>
                <a:spcPts val="0"/>
              </a:spcAft>
              <a:buClrTx/>
              <a:buSzTx/>
              <a:tabLst/>
            </a:pPr>
            <a:r>
              <a:rPr lang="en-US" dirty="0">
                <a:latin typeface="Acumin Pro" panose="020B0504020202020204" pitchFamily="34" charset="0"/>
              </a:rPr>
              <a:t>The second patient received placebo and enrolled at 60 days of gestation. She noted new mild bleeding at a </a:t>
            </a:r>
            <a:r>
              <a:rPr lang="en-US" dirty="0" err="1">
                <a:latin typeface="Acumin Pro" panose="020B0504020202020204" pitchFamily="34" charset="0"/>
              </a:rPr>
              <a:t>followup</a:t>
            </a:r>
            <a:r>
              <a:rPr lang="en-US" dirty="0">
                <a:latin typeface="Acumin Pro" panose="020B0504020202020204" pitchFamily="34" charset="0"/>
              </a:rPr>
              <a:t> visit 2 days after mifepristone use. The following day, she called an ambulance after onset of heavy vaginal bleeding. In the emergency department, a study physician found significant heterogenous material in the uterine cavity on ultrasound examination with continued brisk bleeding, so a suction aspiration was performed. Pathology demonstrated normal chorionic villi.</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39710573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8506532"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Hemorrhage Patient 3: Placebo</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30162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1200"/>
              </a:spcBef>
              <a:spcAft>
                <a:spcPts val="0"/>
              </a:spcAft>
              <a:buClrTx/>
              <a:buSzTx/>
              <a:tabLst/>
            </a:pPr>
            <a:r>
              <a:rPr lang="en-US" dirty="0"/>
              <a:t>The third patient also received placebo and enrolled at 60 days of gestation. She noted new mild spotting at a follow-up visit 2 days after mifepristone use. The following day, she called an ambulance after experiencing hemorrhage. In the emergency department, a study physician evaluated the patient, who had significant brisk bleeding, hypotension, and tachycardia. Transvaginal ultrasound examination showed that the gestational sac was still in the uterine cavity, so an emergent suction aspiration was performed. This patient’s hemoglobin level decreased in the emergency department from 9.2 to 7.5 g/dL, and she received a 1-unit transfusion of packed red blood cells. At safety contacts 2 and 4 weeks later, the patient reported no issues. </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15743100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200" dirty="0">
                <a:solidFill>
                  <a:srgbClr val="A75967"/>
                </a:solidFill>
                <a:latin typeface="Acumin Pro"/>
              </a:rPr>
              <a:t>Discussion</a:t>
            </a:r>
            <a:endParaRPr kumimoji="0" lang="en-US" sz="4200" b="0" i="0" u="none" strike="noStrike" cap="none" spc="0" normalizeH="0" baseline="0" dirty="0">
              <a:ln>
                <a:noFill/>
              </a:ln>
              <a:solidFill>
                <a:srgbClr val="A75967"/>
              </a:solidFill>
              <a:effectLst/>
              <a:uFillTx/>
              <a:latin typeface="Acumin Pro"/>
              <a:sym typeface="Calibri"/>
            </a:endParaRPr>
          </a:p>
        </p:txBody>
      </p:sp>
      <p:sp>
        <p:nvSpPr>
          <p:cNvPr id="6" name="TextBox 5">
            <a:extLst>
              <a:ext uri="{FF2B5EF4-FFF2-40B4-BE49-F238E27FC236}">
                <a16:creationId xmlns:a16="http://schemas.microsoft.com/office/drawing/2014/main" id="{698F3093-2F1A-4522-952D-46E3A5B91EA4}"/>
              </a:ext>
            </a:extLst>
          </p:cNvPr>
          <p:cNvSpPr txBox="1"/>
          <p:nvPr/>
        </p:nvSpPr>
        <p:spPr>
          <a:xfrm>
            <a:off x="334409" y="1123406"/>
            <a:ext cx="786906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Previous case series lost </a:t>
            </a:r>
            <a:r>
              <a:rPr lang="en-US" u="sng" dirty="0">
                <a:latin typeface="Acumin Pro" panose="020B0504020202020204" pitchFamily="34" charset="0"/>
              </a:rPr>
              <a:t>&gt;</a:t>
            </a:r>
            <a:r>
              <a:rPr lang="en-US" dirty="0">
                <a:latin typeface="Acumin Pro" panose="020B0504020202020204" pitchFamily="34" charset="0"/>
              </a:rPr>
              <a:t>33% to follow-up, so hard to compare to literature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2/12 (25%) patients experienced hemorrhage, higher than medication abortion (0.6%)</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Patients who take mifepristone should be told that not continuing (</a:t>
            </a:r>
            <a:r>
              <a:rPr lang="en-US" i="1" dirty="0">
                <a:latin typeface="Acumin Pro" panose="020B0504020202020204" pitchFamily="34" charset="0"/>
              </a:rPr>
              <a:t>especially without progesterone</a:t>
            </a:r>
            <a:r>
              <a:rPr lang="en-US" dirty="0">
                <a:latin typeface="Acumin Pro" panose="020B0504020202020204" pitchFamily="34" charset="0"/>
              </a:rPr>
              <a:t>) can lead to hemorrhage, </a:t>
            </a:r>
            <a:r>
              <a:rPr lang="en-US" i="1" dirty="0">
                <a:latin typeface="Acumin Pro" panose="020B0504020202020204" pitchFamily="34" charset="0"/>
              </a:rPr>
              <a:t>although this may be less likely with progesterone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“Because of the potential dangers for patients who opt not to use misoprostol after mifepristone ingestion, any mifepristone antagonization treatment must be considered experimental.”</a:t>
            </a:r>
          </a:p>
        </p:txBody>
      </p:sp>
    </p:spTree>
    <p:extLst>
      <p:ext uri="{BB962C8B-B14F-4D97-AF65-F5344CB8AC3E}">
        <p14:creationId xmlns:p14="http://schemas.microsoft.com/office/powerpoint/2010/main" val="6146966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200" dirty="0">
                <a:solidFill>
                  <a:srgbClr val="A75967"/>
                </a:solidFill>
                <a:latin typeface="Acumin Pro"/>
              </a:rPr>
              <a:t>Discussion</a:t>
            </a:r>
            <a:endParaRPr kumimoji="0" lang="en-US" sz="4200" b="0" i="0" u="none" strike="noStrike" cap="none" spc="0" normalizeH="0" baseline="0" dirty="0">
              <a:ln>
                <a:noFill/>
              </a:ln>
              <a:solidFill>
                <a:srgbClr val="A75967"/>
              </a:solidFill>
              <a:effectLst/>
              <a:uFillTx/>
              <a:latin typeface="Acumin Pro"/>
              <a:sym typeface="Calibri"/>
            </a:endParaRPr>
          </a:p>
        </p:txBody>
      </p:sp>
      <p:sp>
        <p:nvSpPr>
          <p:cNvPr id="6" name="TextBox 5">
            <a:extLst>
              <a:ext uri="{FF2B5EF4-FFF2-40B4-BE49-F238E27FC236}">
                <a16:creationId xmlns:a16="http://schemas.microsoft.com/office/drawing/2014/main" id="{698F3093-2F1A-4522-952D-46E3A5B91EA4}"/>
              </a:ext>
            </a:extLst>
          </p:cNvPr>
          <p:cNvSpPr txBox="1"/>
          <p:nvPr/>
        </p:nvSpPr>
        <p:spPr>
          <a:xfrm>
            <a:off x="334409" y="1123406"/>
            <a:ext cx="786906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n-US" dirty="0">
                <a:latin typeface="Acumin Pro" panose="020B0504020202020204" pitchFamily="34" charset="0"/>
              </a:rPr>
              <a:t>Doubt about duration of treatment</a:t>
            </a:r>
          </a:p>
          <a:p>
            <a:pPr marL="285750" indent="-285750">
              <a:buFont typeface="Arial" panose="020B0604020202020204" pitchFamily="34" charset="0"/>
              <a:buChar char="•"/>
            </a:pPr>
            <a:r>
              <a:rPr lang="en-US" dirty="0">
                <a:latin typeface="Acumin Pro" panose="020B0504020202020204" pitchFamily="34" charset="0"/>
              </a:rPr>
              <a:t>Doubt expressed over actual usefulness of P given spontaneous loss rate and the effects of not taking misoprostol: </a:t>
            </a:r>
          </a:p>
          <a:p>
            <a:pPr marL="573088" lvl="3" indent="0"/>
            <a:r>
              <a:rPr lang="en-US" dirty="0">
                <a:latin typeface="Acumin Pro" panose="020B0504020202020204" pitchFamily="34" charset="0"/>
              </a:rPr>
              <a:t>“do those treated with placebo just expel the pregnancy earlier than those who receive progesterone but no overall long-term difference in continuing pregnancy exists?”</a:t>
            </a:r>
          </a:p>
          <a:p>
            <a:pPr marL="573088" lvl="3" indent="0"/>
            <a:endParaRPr lang="en-US" dirty="0">
              <a:latin typeface="Acumin Pro" panose="020B050402020202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“We should not dismiss mifepristone antagonization as impossible; fully understanding outcomes will serve as the best means to accurately inform our patients, the medical community, and legislators.”</a:t>
            </a:r>
          </a:p>
        </p:txBody>
      </p:sp>
    </p:spTree>
    <p:extLst>
      <p:ext uri="{BB962C8B-B14F-4D97-AF65-F5344CB8AC3E}">
        <p14:creationId xmlns:p14="http://schemas.microsoft.com/office/powerpoint/2010/main" val="4677627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Strengths and limitations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5"/>
            <a:ext cx="411741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800" b="1" i="0" u="none" strike="noStrike" cap="none" spc="0" normalizeH="0" baseline="0" dirty="0">
                <a:ln>
                  <a:noFill/>
                </a:ln>
                <a:solidFill>
                  <a:srgbClr val="000000"/>
                </a:solidFill>
                <a:effectLst/>
                <a:uFillTx/>
                <a:latin typeface="Acumin Pro"/>
                <a:sym typeface="Calibri"/>
              </a:rPr>
              <a:t>Strengths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latin typeface="Acumin Pro"/>
              </a:rPr>
              <a:t>RCT (internal validity)</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800" i="0" u="none" strike="noStrike" cap="none" spc="0" normalizeH="0" baseline="0" dirty="0">
                <a:ln>
                  <a:noFill/>
                </a:ln>
                <a:solidFill>
                  <a:srgbClr val="000000"/>
                </a:solidFill>
                <a:effectLst/>
                <a:uFillTx/>
                <a:latin typeface="Acumin Pro"/>
                <a:sym typeface="Calibri"/>
              </a:rPr>
              <a:t>Attempt at blinding</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p:txBody>
      </p:sp>
      <p:sp>
        <p:nvSpPr>
          <p:cNvPr id="4" name="TextBox 3">
            <a:extLst>
              <a:ext uri="{FF2B5EF4-FFF2-40B4-BE49-F238E27FC236}">
                <a16:creationId xmlns:a16="http://schemas.microsoft.com/office/drawing/2014/main" id="{9F18DB16-AE29-426D-8275-58122FCCECC8}"/>
              </a:ext>
            </a:extLst>
          </p:cNvPr>
          <p:cNvSpPr txBox="1"/>
          <p:nvPr/>
        </p:nvSpPr>
        <p:spPr>
          <a:xfrm>
            <a:off x="4546715" y="1124280"/>
            <a:ext cx="4117413"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800" b="1" i="0" u="none" strike="noStrike" cap="none" spc="0" normalizeH="0" baseline="0" dirty="0">
                <a:ln>
                  <a:noFill/>
                </a:ln>
                <a:solidFill>
                  <a:srgbClr val="000000"/>
                </a:solidFill>
                <a:effectLst/>
                <a:uFillTx/>
                <a:latin typeface="Acumin Pro"/>
                <a:sym typeface="Calibri"/>
              </a:rPr>
              <a:t>Limitations</a:t>
            </a: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Wrong outcome (e</a:t>
            </a:r>
            <a:r>
              <a:rPr kumimoji="0" lang="en-US" sz="1800" i="0" u="none" strike="noStrike" cap="none" spc="0" normalizeH="0" baseline="0" dirty="0">
                <a:ln>
                  <a:noFill/>
                </a:ln>
                <a:solidFill>
                  <a:srgbClr val="000000"/>
                </a:solidFill>
                <a:effectLst/>
                <a:uFillTx/>
                <a:latin typeface="Acumin Pro"/>
                <a:sym typeface="Calibri"/>
              </a:rPr>
              <a:t>xternal validity)</a:t>
            </a: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Wrong groups (external validity)</a:t>
            </a: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Sample size</a:t>
            </a:r>
          </a:p>
          <a:p>
            <a:pPr marL="342900" marR="0" indent="-342900" algn="l" defTabSz="914400" rtl="0" fontAlgn="auto" latinLnBrk="0" hangingPunct="0">
              <a:lnSpc>
                <a:spcPct val="100000"/>
              </a:lnSpc>
              <a:spcBef>
                <a:spcPts val="0"/>
              </a:spcBef>
              <a:spcAft>
                <a:spcPts val="0"/>
              </a:spcAft>
              <a:buClrTx/>
              <a:buSzTx/>
              <a:buAutoNum type="arabicPeriod"/>
              <a:tabLst/>
            </a:pPr>
            <a:r>
              <a:rPr kumimoji="0" lang="en-US" sz="1800" i="0" u="none" strike="noStrike" cap="none" spc="0" normalizeH="0" baseline="0" dirty="0">
                <a:ln>
                  <a:noFill/>
                </a:ln>
                <a:solidFill>
                  <a:srgbClr val="000000"/>
                </a:solidFill>
                <a:effectLst/>
                <a:uFillTx/>
                <a:latin typeface="Acumin Pro"/>
                <a:sym typeface="Calibri"/>
              </a:rPr>
              <a:t>Confirmation and industry bias (</a:t>
            </a:r>
            <a:r>
              <a:rPr kumimoji="0" lang="en-US" sz="1800" b="0" i="0" u="none" strike="noStrike" cap="none" spc="0" normalizeH="0" baseline="0" dirty="0">
                <a:ln>
                  <a:noFill/>
                </a:ln>
                <a:solidFill>
                  <a:srgbClr val="000000"/>
                </a:solidFill>
                <a:effectLst/>
                <a:uFillTx/>
                <a:latin typeface="Acumin Pro"/>
                <a:sym typeface="Calibri"/>
              </a:rPr>
              <a:t>First author: </a:t>
            </a:r>
            <a:r>
              <a:rPr kumimoji="0" lang="en-US" sz="1800" b="0" i="0" u="none" strike="noStrike" cap="none" spc="0" normalizeH="0" baseline="0" dirty="0" err="1">
                <a:ln>
                  <a:noFill/>
                </a:ln>
                <a:solidFill>
                  <a:srgbClr val="000000"/>
                </a:solidFill>
                <a:effectLst/>
                <a:uFillTx/>
                <a:latin typeface="Acumin Pro"/>
                <a:sym typeface="Calibri"/>
              </a:rPr>
              <a:t>Danco</a:t>
            </a:r>
            <a:r>
              <a:rPr kumimoji="0" lang="en-US" sz="1800" b="0" i="0" u="none" strike="noStrike" cap="none" spc="0" normalizeH="0" baseline="0" dirty="0">
                <a:ln>
                  <a:noFill/>
                </a:ln>
                <a:solidFill>
                  <a:srgbClr val="000000"/>
                </a:solidFill>
                <a:effectLst/>
                <a:uFillTx/>
                <a:latin typeface="Acumin Pro"/>
                <a:sym typeface="Calibri"/>
              </a:rPr>
              <a:t> consultant; third author</a:t>
            </a:r>
            <a:r>
              <a:rPr lang="en-US" dirty="0">
                <a:latin typeface="Acumin Pro"/>
              </a:rPr>
              <a:t>: affiliated with Planned Parenthood)</a:t>
            </a:r>
            <a:endParaRPr kumimoji="0" lang="en-US" sz="1800" b="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p:txBody>
      </p:sp>
    </p:spTree>
    <p:extLst>
      <p:ext uri="{BB962C8B-B14F-4D97-AF65-F5344CB8AC3E}">
        <p14:creationId xmlns:p14="http://schemas.microsoft.com/office/powerpoint/2010/main" val="39549863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BC9E7D-9927-4963-8CAE-B407451D7853}"/>
              </a:ext>
            </a:extLst>
          </p:cNvPr>
          <p:cNvPicPr>
            <a:picLocks noChangeAspect="1"/>
          </p:cNvPicPr>
          <p:nvPr/>
        </p:nvPicPr>
        <p:blipFill>
          <a:blip r:embed="rId3"/>
          <a:stretch>
            <a:fillRect/>
          </a:stretch>
        </p:blipFill>
        <p:spPr>
          <a:xfrm>
            <a:off x="2697548" y="682764"/>
            <a:ext cx="6311359" cy="1323350"/>
          </a:xfrm>
          <a:prstGeom prst="rect">
            <a:avLst/>
          </a:prstGeom>
        </p:spPr>
      </p:pic>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Media Outcome</a:t>
            </a:r>
          </a:p>
        </p:txBody>
      </p:sp>
      <p:pic>
        <p:nvPicPr>
          <p:cNvPr id="5" name="Picture 4">
            <a:extLst>
              <a:ext uri="{FF2B5EF4-FFF2-40B4-BE49-F238E27FC236}">
                <a16:creationId xmlns:a16="http://schemas.microsoft.com/office/drawing/2014/main" id="{97C1570E-61DA-4275-A9F0-1040211383DC}"/>
              </a:ext>
            </a:extLst>
          </p:cNvPr>
          <p:cNvPicPr>
            <a:picLocks noChangeAspect="1"/>
          </p:cNvPicPr>
          <p:nvPr/>
        </p:nvPicPr>
        <p:blipFill>
          <a:blip r:embed="rId4"/>
          <a:stretch>
            <a:fillRect/>
          </a:stretch>
        </p:blipFill>
        <p:spPr>
          <a:xfrm>
            <a:off x="833240" y="1931547"/>
            <a:ext cx="6957877" cy="2791013"/>
          </a:xfrm>
          <a:prstGeom prst="rect">
            <a:avLst/>
          </a:prstGeom>
        </p:spPr>
      </p:pic>
      <p:sp>
        <p:nvSpPr>
          <p:cNvPr id="8" name="AutoShape 2" descr="ACOG">
            <a:extLst>
              <a:ext uri="{FF2B5EF4-FFF2-40B4-BE49-F238E27FC236}">
                <a16:creationId xmlns:a16="http://schemas.microsoft.com/office/drawing/2014/main" id="{5723A7F8-E18E-4A8F-B3DA-30CD8DD8C68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E8B4972-38A6-4A1B-98E7-1B7129330DA7}"/>
              </a:ext>
            </a:extLst>
          </p:cNvPr>
          <p:cNvPicPr>
            <a:picLocks noChangeAspect="1"/>
          </p:cNvPicPr>
          <p:nvPr/>
        </p:nvPicPr>
        <p:blipFill>
          <a:blip r:embed="rId5"/>
          <a:stretch>
            <a:fillRect/>
          </a:stretch>
        </p:blipFill>
        <p:spPr>
          <a:xfrm>
            <a:off x="901652" y="1067903"/>
            <a:ext cx="1854295" cy="863644"/>
          </a:xfrm>
          <a:prstGeom prst="rect">
            <a:avLst/>
          </a:prstGeom>
        </p:spPr>
      </p:pic>
    </p:spTree>
    <p:extLst>
      <p:ext uri="{BB962C8B-B14F-4D97-AF65-F5344CB8AC3E}">
        <p14:creationId xmlns:p14="http://schemas.microsoft.com/office/powerpoint/2010/main" val="2776820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extLst>
              <a:ext uri="{FF2B5EF4-FFF2-40B4-BE49-F238E27FC236}">
                <a16:creationId xmlns:a16="http://schemas.microsoft.com/office/drawing/2014/main" id="{4438E5B7-6C9A-461A-90E8-750411BDEF35}"/>
              </a:ext>
            </a:extLst>
          </p:cNvPr>
          <p:cNvSpPr txBox="1"/>
          <p:nvPr/>
        </p:nvSpPr>
        <p:spPr>
          <a:xfrm>
            <a:off x="1304937" y="1132840"/>
            <a:ext cx="6534126"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300">
                <a:solidFill>
                  <a:srgbClr val="1B536C"/>
                </a:solidFill>
                <a:latin typeface="Acumin Pro"/>
                <a:ea typeface="Acumin Pro"/>
                <a:cs typeface="Acumin Pro"/>
                <a:sym typeface="Acumin Pro"/>
              </a:defRPr>
            </a:pPr>
            <a:r>
              <a:rPr lang="en-US" sz="6400" dirty="0">
                <a:latin typeface="Acumin Pro Ultra Black"/>
                <a:ea typeface="Acumin Pro Ultra Black"/>
                <a:cs typeface="Acumin Pro Ultra Black"/>
                <a:sym typeface="Acumin Pro Ultra Black"/>
              </a:rPr>
              <a:t>What can I take back to my colleagues?</a:t>
            </a:r>
            <a:endParaRPr sz="6400" dirty="0"/>
          </a:p>
        </p:txBody>
      </p:sp>
    </p:spTree>
    <p:extLst>
      <p:ext uri="{BB962C8B-B14F-4D97-AF65-F5344CB8AC3E}">
        <p14:creationId xmlns:p14="http://schemas.microsoft.com/office/powerpoint/2010/main" val="23462350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1200"/>
              </a:spcBef>
              <a:spcAft>
                <a:spcPts val="0"/>
              </a:spcAft>
              <a:buClrTx/>
              <a:buSzTx/>
              <a:buFontTx/>
              <a:buAutoNum type="arabicPeriod"/>
              <a:tabLst/>
            </a:pPr>
            <a:r>
              <a:rPr kumimoji="0" lang="en-US" sz="1800" b="0" i="0" u="none" strike="noStrike" cap="none" spc="0" normalizeH="0" baseline="0" dirty="0">
                <a:ln>
                  <a:noFill/>
                </a:ln>
                <a:solidFill>
                  <a:srgbClr val="000000"/>
                </a:solidFill>
                <a:effectLst/>
                <a:uFillTx/>
                <a:latin typeface="Acumin Pro"/>
                <a:sym typeface="Calibri"/>
              </a:rPr>
              <a:t>Discuss a well-cited randomized controlled trial about APR.</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lang="en-US" dirty="0">
                <a:latin typeface="Acumin Pro"/>
              </a:rPr>
              <a:t>Review background literature on APR.</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kumimoji="0" lang="en-US" sz="1800" b="0" i="0" u="none" strike="noStrike" cap="none" spc="0" normalizeH="0" baseline="0" dirty="0">
                <a:ln>
                  <a:noFill/>
                </a:ln>
                <a:solidFill>
                  <a:srgbClr val="000000"/>
                </a:solidFill>
                <a:effectLst/>
                <a:uFillTx/>
                <a:latin typeface="Acumin Pro"/>
                <a:sym typeface="Calibri"/>
              </a:rPr>
              <a:t>Discuss practical next steps for the pro-life provider.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8506532"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What have we shown?</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Mifepristone alone predisposes to hemorrhage</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This is not a </a:t>
            </a:r>
            <a:r>
              <a:rPr lang="en-US" dirty="0">
                <a:latin typeface="Acumin Pro" panose="020B0504020202020204" pitchFamily="34" charset="0"/>
              </a:rPr>
              <a:t>safe study design</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42447868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8506532"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What haven’t we shown?</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That APR doesn’t work</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That APR is unsafe (one patient had a completed AB in the ED)</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319368040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8506532"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What would be an ideal design?</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3385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External validity: show what is happening in the world</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Mifepristone </a:t>
            </a:r>
            <a:r>
              <a:rPr lang="en-US" dirty="0">
                <a:latin typeface="Acumin Pro" panose="020B0504020202020204" pitchFamily="34" charset="0"/>
              </a:rPr>
              <a:t>+ </a:t>
            </a:r>
            <a:r>
              <a:rPr lang="en-US" dirty="0" err="1">
                <a:latin typeface="Acumin Pro" panose="020B0504020202020204" pitchFamily="34" charset="0"/>
              </a:rPr>
              <a:t>misprostol</a:t>
            </a:r>
            <a:r>
              <a:rPr lang="en-US" dirty="0">
                <a:latin typeface="Acumin Pro" panose="020B0504020202020204" pitchFamily="34" charset="0"/>
              </a:rPr>
              <a:t> vs. mifepristone + progesterone</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Problem: ethics</a:t>
            </a:r>
            <a:endParaRPr lang="en-US" dirty="0">
              <a:latin typeface="Acumin Pro" panose="020B0504020202020204" pitchFamily="34" charset="0"/>
            </a:endParaRPr>
          </a:p>
          <a:p>
            <a:pPr marL="800100" lvl="2" indent="-285750">
              <a:spcBef>
                <a:spcPts val="1200"/>
              </a:spcBef>
              <a:buFont typeface="Courier New" panose="02070309020205020404" pitchFamily="49" charset="0"/>
              <a:buChar char="o"/>
            </a:pPr>
            <a:r>
              <a:rPr lang="en-US" dirty="0">
                <a:latin typeface="Acumin Pro" panose="020B0504020202020204" pitchFamily="34" charset="0"/>
              </a:rPr>
              <a:t>P</a:t>
            </a:r>
            <a:r>
              <a:rPr kumimoji="0" lang="en-US" b="0" i="0" u="none" strike="noStrike" cap="none" spc="0" normalizeH="0" baseline="0" dirty="0">
                <a:ln>
                  <a:noFill/>
                </a:ln>
                <a:solidFill>
                  <a:srgbClr val="000000"/>
                </a:solidFill>
                <a:effectLst/>
                <a:uFillTx/>
                <a:latin typeface="Acumin Pro" panose="020B0504020202020204" pitchFamily="34" charset="0"/>
                <a:sym typeface="Calibri"/>
              </a:rPr>
              <a:t>ro-choice side: we can’t randomize to continuation!</a:t>
            </a:r>
          </a:p>
          <a:p>
            <a:pPr marL="800100" lvl="2" indent="-285750">
              <a:spcBef>
                <a:spcPts val="1200"/>
              </a:spcBef>
              <a:buFont typeface="Courier New" panose="02070309020205020404" pitchFamily="49" charset="0"/>
              <a:buChar char="o"/>
            </a:pPr>
            <a:r>
              <a:rPr lang="en-US" dirty="0">
                <a:latin typeface="Acumin Pro" panose="020B0504020202020204" pitchFamily="34" charset="0"/>
              </a:rPr>
              <a:t>Pro-life side: we can’t randomize to abortion!</a:t>
            </a:r>
          </a:p>
          <a:p>
            <a:pPr marL="285750" lvl="2" indent="-285750">
              <a:spcBef>
                <a:spcPts val="1200"/>
              </a:spcBef>
              <a:buFont typeface="Arial" panose="020B0604020202020204" pitchFamily="34" charset="0"/>
              <a:buChar char="•"/>
            </a:pPr>
            <a:r>
              <a:rPr kumimoji="0" lang="en-US" b="0" i="0" u="none" strike="noStrike" cap="none" spc="0" normalizeH="0" baseline="0" dirty="0">
                <a:ln>
                  <a:noFill/>
                </a:ln>
                <a:solidFill>
                  <a:srgbClr val="000000"/>
                </a:solidFill>
                <a:effectLst/>
                <a:uFillTx/>
                <a:latin typeface="Acumin Pro" panose="020B0504020202020204" pitchFamily="34" charset="0"/>
                <a:sym typeface="Calibri"/>
              </a:rPr>
              <a:t>How can we </a:t>
            </a:r>
            <a:r>
              <a:rPr lang="en-US" dirty="0">
                <a:latin typeface="Acumin Pro" panose="020B0504020202020204" pitchFamily="34" charset="0"/>
              </a:rPr>
              <a:t>“agree” and also measure an outcome that matters to patients?</a:t>
            </a:r>
            <a:endParaRPr kumimoji="0" lang="en-US" b="0" i="0" u="none" strike="noStrike" cap="none" spc="0" normalizeH="0" baseline="0" dirty="0">
              <a:ln>
                <a:noFill/>
              </a:ln>
              <a:solidFill>
                <a:srgbClr val="000000"/>
              </a:solidFill>
              <a:effectLst/>
              <a:uFillTx/>
              <a:latin typeface="Acumin Pro" panose="020B0504020202020204" pitchFamily="34" charset="0"/>
              <a:sym typeface="Calibri"/>
            </a:endParaRP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37841985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8506532"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Matched prospective cohort</a:t>
            </a:r>
          </a:p>
        </p:txBody>
      </p:sp>
      <p:sp>
        <p:nvSpPr>
          <p:cNvPr id="6" name="TextBox 5">
            <a:extLst>
              <a:ext uri="{FF2B5EF4-FFF2-40B4-BE49-F238E27FC236}">
                <a16:creationId xmlns:a16="http://schemas.microsoft.com/office/drawing/2014/main" id="{8E8DCEC6-534E-458C-A8B8-97F8062BEF9C}"/>
              </a:ext>
            </a:extLst>
          </p:cNvPr>
          <p:cNvSpPr txBox="1"/>
          <p:nvPr/>
        </p:nvSpPr>
        <p:spPr>
          <a:xfrm>
            <a:off x="334409" y="1123406"/>
            <a:ext cx="7869065" cy="2523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Recruit women seeking abortions</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Recruit matched controls seeking APR from among women already seeking APR</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Protects </a:t>
            </a:r>
            <a:r>
              <a:rPr lang="en-US" dirty="0">
                <a:latin typeface="Acumin Pro" panose="020B0504020202020204" pitchFamily="34" charset="0"/>
              </a:rPr>
              <a:t>the autonomy of all women</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Externally valid: reflects women’s current choices in society</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Difficult and expensive</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1822488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1200"/>
              </a:spcBef>
              <a:spcAft>
                <a:spcPts val="0"/>
              </a:spcAft>
              <a:buClrTx/>
              <a:buSzTx/>
              <a:buFontTx/>
              <a:buAutoNum type="arabicPeriod"/>
              <a:tabLst/>
            </a:pPr>
            <a:r>
              <a:rPr kumimoji="0" lang="en-US" sz="1800" b="0" i="0" u="none" strike="noStrike" cap="none" spc="0" normalizeH="0" baseline="0" dirty="0">
                <a:ln>
                  <a:noFill/>
                </a:ln>
                <a:solidFill>
                  <a:srgbClr val="000000"/>
                </a:solidFill>
                <a:effectLst/>
                <a:uFillTx/>
                <a:latin typeface="Acumin Pro"/>
                <a:sym typeface="Calibri"/>
              </a:rPr>
              <a:t>Discuss a well-cited randomized controlled trial about APR.</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lang="en-US" dirty="0">
                <a:latin typeface="Acumin Pro"/>
              </a:rPr>
              <a:t>Review background literature on APR.</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kumimoji="0" lang="en-US" sz="1800" b="0" i="0" u="none" strike="noStrike" cap="none" spc="0" normalizeH="0" baseline="0" dirty="0">
                <a:ln>
                  <a:noFill/>
                </a:ln>
                <a:solidFill>
                  <a:srgbClr val="000000"/>
                </a:solidFill>
                <a:effectLst/>
                <a:uFillTx/>
                <a:latin typeface="Acumin Pro"/>
                <a:sym typeface="Calibri"/>
              </a:rPr>
              <a:t>Discuss practical next steps for the pro-life provider.</a:t>
            </a:r>
          </a:p>
        </p:txBody>
      </p:sp>
    </p:spTree>
    <p:extLst>
      <p:ext uri="{BB962C8B-B14F-4D97-AF65-F5344CB8AC3E}">
        <p14:creationId xmlns:p14="http://schemas.microsoft.com/office/powerpoint/2010/main" val="41712503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5e82db6848b69308_63" descr="Picture 7"/>
          <p:cNvPicPr preferRelativeResize="0"/>
          <p:nvPr/>
        </p:nvPicPr>
        <p:blipFill rotWithShape="1">
          <a:blip r:embed="rId3">
            <a:alphaModFix amt="25000"/>
          </a:blip>
          <a:srcRect/>
          <a:stretch/>
        </p:blipFill>
        <p:spPr>
          <a:xfrm rot="1935570">
            <a:off x="3364699" y="-750433"/>
            <a:ext cx="7401293" cy="6758159"/>
          </a:xfrm>
          <a:prstGeom prst="rect">
            <a:avLst/>
          </a:prstGeom>
          <a:noFill/>
          <a:ln>
            <a:noFill/>
          </a:ln>
        </p:spPr>
      </p:pic>
      <p:sp>
        <p:nvSpPr>
          <p:cNvPr id="83" name="Google Shape;83;g5e82db6848b69308_63"/>
          <p:cNvSpPr txBox="1"/>
          <p:nvPr/>
        </p:nvSpPr>
        <p:spPr>
          <a:xfrm>
            <a:off x="304838" y="1794440"/>
            <a:ext cx="5530950" cy="623217"/>
          </a:xfrm>
          <a:prstGeom prst="rect">
            <a:avLst/>
          </a:prstGeom>
          <a:noFill/>
          <a:ln>
            <a:noFill/>
          </a:ln>
        </p:spPr>
        <p:txBody>
          <a:bodyPr spcFirstLastPara="1" wrap="square" lIns="45713" tIns="34275" rIns="45713" bIns="34275" anchor="t" anchorCtr="0">
            <a:spAutoFit/>
          </a:bodyPr>
          <a:lstStyle/>
          <a:p>
            <a:pPr>
              <a:buClr>
                <a:srgbClr val="000000"/>
              </a:buClr>
              <a:buSzPts val="4800"/>
            </a:pPr>
            <a:r>
              <a:rPr lang="en-US" sz="3600" dirty="0">
                <a:solidFill>
                  <a:schemeClr val="bg1">
                    <a:lumMod val="95000"/>
                  </a:schemeClr>
                </a:solidFill>
                <a:latin typeface="Calibri"/>
                <a:ea typeface="Calibri"/>
                <a:cs typeface="Calibri"/>
              </a:rPr>
              <a:t>Life.  It’s why we are here.</a:t>
            </a:r>
            <a:endParaRPr sz="1350" dirty="0">
              <a:solidFill>
                <a:schemeClr val="bg1">
                  <a:lumMod val="95000"/>
                </a:schemeClr>
              </a:solidFill>
            </a:endParaRPr>
          </a:p>
        </p:txBody>
      </p:sp>
      <p:sp>
        <p:nvSpPr>
          <p:cNvPr id="84" name="Google Shape;84;g5e82db6848b69308_63"/>
          <p:cNvSpPr txBox="1"/>
          <p:nvPr/>
        </p:nvSpPr>
        <p:spPr>
          <a:xfrm>
            <a:off x="324683" y="2821745"/>
            <a:ext cx="3615300" cy="1154148"/>
          </a:xfrm>
          <a:prstGeom prst="rect">
            <a:avLst/>
          </a:prstGeom>
          <a:noFill/>
          <a:ln>
            <a:noFill/>
          </a:ln>
        </p:spPr>
        <p:txBody>
          <a:bodyPr spcFirstLastPara="1" wrap="square" lIns="45713" tIns="45713" rIns="45713" bIns="45713" anchor="t" anchorCtr="0">
            <a:spAutoFit/>
          </a:bodyPr>
          <a:lstStyle/>
          <a:p>
            <a:pPr>
              <a:buClr>
                <a:schemeClr val="lt1"/>
              </a:buClr>
              <a:buSzPts val="3200"/>
            </a:pPr>
            <a:r>
              <a:rPr lang="en-US" sz="2400" b="1" i="1" dirty="0">
                <a:solidFill>
                  <a:schemeClr val="lt1"/>
                </a:solidFill>
                <a:latin typeface="Calibri"/>
                <a:ea typeface="Calibri"/>
                <a:cs typeface="Calibri"/>
              </a:rPr>
              <a:t>AAPLOG.org</a:t>
            </a:r>
            <a:endParaRPr sz="2400" dirty="0">
              <a:latin typeface="Calibri"/>
              <a:ea typeface="Calibri"/>
              <a:cs typeface="Calibri"/>
            </a:endParaRPr>
          </a:p>
          <a:p>
            <a:pPr>
              <a:buClr>
                <a:schemeClr val="lt1"/>
              </a:buClr>
              <a:buSzPts val="2800"/>
            </a:pPr>
            <a:r>
              <a:rPr lang="en-US" sz="2100" b="1" dirty="0">
                <a:solidFill>
                  <a:schemeClr val="lt1"/>
                </a:solidFill>
                <a:latin typeface="Calibri"/>
                <a:ea typeface="Calibri"/>
                <a:cs typeface="Calibri"/>
              </a:rPr>
              <a:t>Communications @aaplog.org</a:t>
            </a:r>
            <a:endParaRPr sz="1350" dirty="0"/>
          </a:p>
          <a:p>
            <a:pPr>
              <a:buClr>
                <a:schemeClr val="lt1"/>
              </a:buClr>
              <a:buSzPts val="3200"/>
            </a:pPr>
            <a:r>
              <a:rPr lang="en-US" sz="2400" b="1" dirty="0">
                <a:solidFill>
                  <a:schemeClr val="lt1"/>
                </a:solidFill>
                <a:latin typeface="Calibri"/>
                <a:ea typeface="Calibri"/>
                <a:cs typeface="Calibri"/>
              </a:rPr>
              <a:t>202-230-0997 </a:t>
            </a:r>
            <a:endParaRPr sz="135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607F0C-8303-4CB7-8B96-C31C375D3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75" y="707786"/>
            <a:ext cx="6852825" cy="4533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Background</a:t>
            </a:r>
          </a:p>
        </p:txBody>
      </p:sp>
      <p:sp>
        <p:nvSpPr>
          <p:cNvPr id="5" name="TextBox 4">
            <a:extLst>
              <a:ext uri="{FF2B5EF4-FFF2-40B4-BE49-F238E27FC236}">
                <a16:creationId xmlns:a16="http://schemas.microsoft.com/office/drawing/2014/main" id="{9998C695-1C70-4AD3-ACB3-4AF07377E8D1}"/>
              </a:ext>
            </a:extLst>
          </p:cNvPr>
          <p:cNvSpPr txBox="1"/>
          <p:nvPr/>
        </p:nvSpPr>
        <p:spPr>
          <a:xfrm>
            <a:off x="303059" y="4757766"/>
            <a:ext cx="475488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t>Delgado et al. 2018</a:t>
            </a:r>
          </a:p>
        </p:txBody>
      </p:sp>
      <p:pic>
        <p:nvPicPr>
          <p:cNvPr id="6" name="Picture 5">
            <a:extLst>
              <a:ext uri="{FF2B5EF4-FFF2-40B4-BE49-F238E27FC236}">
                <a16:creationId xmlns:a16="http://schemas.microsoft.com/office/drawing/2014/main" id="{A9664F36-D3E2-4124-A092-E89E46D45874}"/>
              </a:ext>
            </a:extLst>
          </p:cNvPr>
          <p:cNvPicPr>
            <a:picLocks noChangeAspect="1"/>
          </p:cNvPicPr>
          <p:nvPr/>
        </p:nvPicPr>
        <p:blipFill>
          <a:blip r:embed="rId2"/>
          <a:stretch>
            <a:fillRect/>
          </a:stretch>
        </p:blipFill>
        <p:spPr>
          <a:xfrm>
            <a:off x="4434904" y="865414"/>
            <a:ext cx="3642676" cy="4011386"/>
          </a:xfrm>
          <a:prstGeom prst="rect">
            <a:avLst/>
          </a:prstGeom>
        </p:spPr>
      </p:pic>
      <p:sp>
        <p:nvSpPr>
          <p:cNvPr id="8" name="TextBox 7">
            <a:extLst>
              <a:ext uri="{FF2B5EF4-FFF2-40B4-BE49-F238E27FC236}">
                <a16:creationId xmlns:a16="http://schemas.microsoft.com/office/drawing/2014/main" id="{05356346-DAB7-44CA-9FC0-2A4FE435C8B5}"/>
              </a:ext>
            </a:extLst>
          </p:cNvPr>
          <p:cNvSpPr txBox="1"/>
          <p:nvPr/>
        </p:nvSpPr>
        <p:spPr>
          <a:xfrm>
            <a:off x="334410" y="1123406"/>
            <a:ext cx="4052534" cy="2492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247 live births / 547 APR patients (48%)</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panose="020B0504020202020204" pitchFamily="34" charset="0"/>
                <a:sym typeface="Calibri"/>
              </a:rPr>
              <a:t>15.4% loss to follow-up rate (112 excluded for this rather than included -- ITT)</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panose="020B0504020202020204" pitchFamily="34" charset="0"/>
              </a:rPr>
              <a:t>Statistically compared to population from prior studies (25%)</a:t>
            </a: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p:txBody>
      </p:sp>
    </p:spTree>
    <p:extLst>
      <p:ext uri="{BB962C8B-B14F-4D97-AF65-F5344CB8AC3E}">
        <p14:creationId xmlns:p14="http://schemas.microsoft.com/office/powerpoint/2010/main" val="132473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Study design</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dirty="0">
                <a:latin typeface="Acumin Pro" panose="020B0504020202020204" pitchFamily="34" charset="0"/>
              </a:rPr>
              <a:t>Double-blind randomized controlled trial</a:t>
            </a:r>
          </a:p>
          <a:p>
            <a:pPr marR="0" algn="l" defTabSz="914400" rtl="0" fontAlgn="auto" latinLnBrk="0" hangingPunct="0">
              <a:lnSpc>
                <a:spcPct val="100000"/>
              </a:lnSpc>
              <a:spcBef>
                <a:spcPts val="0"/>
              </a:spcBef>
              <a:spcAft>
                <a:spcPts val="0"/>
              </a:spcAft>
              <a:buClrTx/>
              <a:buSzTx/>
              <a:tabLst/>
            </a:pPr>
            <a:r>
              <a:rPr lang="en-US" dirty="0">
                <a:latin typeface="Acumin Pro" panose="020B0504020202020204" pitchFamily="34" charset="0"/>
              </a:rPr>
              <a:t>Planned 40 patients</a:t>
            </a:r>
          </a:p>
          <a:p>
            <a:pPr marR="0" algn="l" defTabSz="914400" rtl="0" fontAlgn="auto" latinLnBrk="0" hangingPunct="0">
              <a:lnSpc>
                <a:spcPct val="100000"/>
              </a:lnSpc>
              <a:spcBef>
                <a:spcPts val="0"/>
              </a:spcBef>
              <a:spcAft>
                <a:spcPts val="0"/>
              </a:spcAft>
              <a:buClrTx/>
              <a:buSzTx/>
              <a:tabLst/>
            </a:pPr>
            <a:endParaRPr lang="en-US" dirty="0">
              <a:latin typeface="Acumin Pro" panose="020B0504020202020204" pitchFamily="34" charset="0"/>
            </a:endParaRPr>
          </a:p>
          <a:p>
            <a:pPr marR="0" algn="l" defTabSz="914400" rtl="0" fontAlgn="auto" latinLnBrk="0" hangingPunct="0">
              <a:lnSpc>
                <a:spcPct val="100000"/>
              </a:lnSpc>
              <a:spcBef>
                <a:spcPts val="0"/>
              </a:spcBef>
              <a:spcAft>
                <a:spcPts val="0"/>
              </a:spcAft>
              <a:buClrTx/>
              <a:buSzTx/>
              <a:tabLst/>
            </a:pPr>
            <a:r>
              <a:rPr lang="en-US" b="1" dirty="0">
                <a:latin typeface="Acumin Pro" panose="020B0504020202020204" pitchFamily="34" charset="0"/>
              </a:rPr>
              <a:t>Population</a:t>
            </a:r>
            <a:r>
              <a:rPr lang="en-US" dirty="0">
                <a:latin typeface="Acumin Pro" panose="020B0504020202020204" pitchFamily="34" charset="0"/>
              </a:rPr>
              <a:t>: women on GD 44-63</a:t>
            </a:r>
          </a:p>
          <a:p>
            <a:pPr marR="0" algn="l" defTabSz="914400" rtl="0" fontAlgn="auto" latinLnBrk="0" hangingPunct="0">
              <a:lnSpc>
                <a:spcPct val="100000"/>
              </a:lnSpc>
              <a:spcBef>
                <a:spcPts val="0"/>
              </a:spcBef>
              <a:spcAft>
                <a:spcPts val="0"/>
              </a:spcAft>
              <a:buClrTx/>
              <a:buSzTx/>
              <a:tabLst/>
            </a:pPr>
            <a:r>
              <a:rPr kumimoji="0" lang="en-US" b="1" i="0" u="none" strike="noStrike" cap="none" spc="0" normalizeH="0" baseline="0" dirty="0">
                <a:ln>
                  <a:noFill/>
                </a:ln>
                <a:solidFill>
                  <a:srgbClr val="000000"/>
                </a:solidFill>
                <a:effectLst/>
                <a:uFillTx/>
                <a:latin typeface="Acumin Pro" panose="020B0504020202020204" pitchFamily="34" charset="0"/>
                <a:sym typeface="Calibri"/>
              </a:rPr>
              <a:t>Intervention</a:t>
            </a:r>
            <a:r>
              <a:rPr kumimoji="0" lang="en-US" b="0" i="0" u="none" strike="noStrike" cap="none" spc="0" normalizeH="0" baseline="0" dirty="0">
                <a:ln>
                  <a:noFill/>
                </a:ln>
                <a:solidFill>
                  <a:srgbClr val="000000"/>
                </a:solidFill>
                <a:effectLst/>
                <a:uFillTx/>
                <a:latin typeface="Acumin Pro" panose="020B0504020202020204" pitchFamily="34" charset="0"/>
                <a:sym typeface="Calibri"/>
              </a:rPr>
              <a:t>: oral progesterone </a:t>
            </a:r>
          </a:p>
          <a:p>
            <a:pPr marR="0" algn="l" defTabSz="9144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Acumin Pro" panose="020B0504020202020204" pitchFamily="34" charset="0"/>
                <a:sym typeface="Calibri"/>
              </a:rPr>
              <a:t>400mg BID  for 3 days, then </a:t>
            </a:r>
          </a:p>
          <a:p>
            <a:pPr marR="0" algn="l" defTabSz="914400" rtl="0" fontAlgn="auto" latinLnBrk="0" hangingPunct="0">
              <a:lnSpc>
                <a:spcPct val="100000"/>
              </a:lnSpc>
              <a:spcBef>
                <a:spcPts val="0"/>
              </a:spcBef>
              <a:spcAft>
                <a:spcPts val="0"/>
              </a:spcAft>
              <a:buClrTx/>
              <a:buSzTx/>
              <a:tabLst/>
            </a:pPr>
            <a:r>
              <a:rPr lang="en-US" dirty="0">
                <a:latin typeface="Acumin Pro" panose="020B0504020202020204" pitchFamily="34" charset="0"/>
              </a:rPr>
              <a:t>once daily for 14-16 days</a:t>
            </a:r>
          </a:p>
          <a:p>
            <a:pPr marR="0" algn="l" defTabSz="914400" rtl="0" fontAlgn="auto" latinLnBrk="0" hangingPunct="0">
              <a:lnSpc>
                <a:spcPct val="100000"/>
              </a:lnSpc>
              <a:spcBef>
                <a:spcPts val="0"/>
              </a:spcBef>
              <a:spcAft>
                <a:spcPts val="0"/>
              </a:spcAft>
              <a:buClrTx/>
              <a:buSzTx/>
              <a:tabLst/>
            </a:pPr>
            <a:r>
              <a:rPr kumimoji="0" lang="en-US" b="1" i="0" u="none" strike="noStrike" cap="none" spc="0" normalizeH="0" baseline="0" dirty="0">
                <a:ln>
                  <a:noFill/>
                </a:ln>
                <a:solidFill>
                  <a:srgbClr val="000000"/>
                </a:solidFill>
                <a:effectLst/>
                <a:uFillTx/>
                <a:latin typeface="Acumin Pro" panose="020B0504020202020204" pitchFamily="34" charset="0"/>
                <a:sym typeface="Calibri"/>
              </a:rPr>
              <a:t>Comparison</a:t>
            </a:r>
            <a:r>
              <a:rPr kumimoji="0" lang="en-US" b="0" i="0" u="none" strike="noStrike" cap="none" spc="0" normalizeH="0" baseline="0" dirty="0">
                <a:ln>
                  <a:noFill/>
                </a:ln>
                <a:solidFill>
                  <a:srgbClr val="000000"/>
                </a:solidFill>
                <a:effectLst/>
                <a:uFillTx/>
                <a:latin typeface="Acumin Pro" panose="020B0504020202020204" pitchFamily="34" charset="0"/>
                <a:sym typeface="Calibri"/>
              </a:rPr>
              <a:t>: place</a:t>
            </a:r>
            <a:r>
              <a:rPr lang="en-US" dirty="0">
                <a:latin typeface="Acumin Pro" panose="020B0504020202020204" pitchFamily="34" charset="0"/>
              </a:rPr>
              <a:t>bo</a:t>
            </a:r>
          </a:p>
          <a:p>
            <a:pPr marR="0" algn="l" defTabSz="914400" rtl="0" fontAlgn="auto" latinLnBrk="0" hangingPunct="0">
              <a:lnSpc>
                <a:spcPct val="100000"/>
              </a:lnSpc>
              <a:spcBef>
                <a:spcPts val="0"/>
              </a:spcBef>
              <a:spcAft>
                <a:spcPts val="0"/>
              </a:spcAft>
              <a:buClrTx/>
              <a:buSzTx/>
              <a:tabLst/>
            </a:pPr>
            <a:r>
              <a:rPr kumimoji="0" lang="en-US" b="1" i="0" u="none" strike="noStrike" cap="none" spc="0" normalizeH="0" baseline="0" dirty="0">
                <a:ln>
                  <a:noFill/>
                </a:ln>
                <a:solidFill>
                  <a:srgbClr val="000000"/>
                </a:solidFill>
                <a:effectLst/>
                <a:uFillTx/>
                <a:latin typeface="Acumin Pro" panose="020B0504020202020204" pitchFamily="34" charset="0"/>
                <a:sym typeface="Calibri"/>
              </a:rPr>
              <a:t>Outcome</a:t>
            </a:r>
            <a:r>
              <a:rPr kumimoji="0" lang="en-US" b="0" i="0" u="none" strike="noStrike" cap="none" spc="0" normalizeH="0" baseline="0" dirty="0">
                <a:ln>
                  <a:noFill/>
                </a:ln>
                <a:solidFill>
                  <a:srgbClr val="000000"/>
                </a:solidFill>
                <a:effectLst/>
                <a:uFillTx/>
                <a:latin typeface="Acumin Pro" panose="020B0504020202020204" pitchFamily="34" charset="0"/>
                <a:sym typeface="Calibri"/>
              </a:rPr>
              <a:t>: continuation of </a:t>
            </a:r>
            <a:endParaRPr lang="en-US" dirty="0">
              <a:latin typeface="Acumin Pro" panose="020B0504020202020204" pitchFamily="34" charset="0"/>
            </a:endParaRPr>
          </a:p>
          <a:p>
            <a:pPr marR="0" algn="l" defTabSz="9144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Acumin Pro" panose="020B0504020202020204" pitchFamily="34" charset="0"/>
                <a:sym typeface="Calibri"/>
              </a:rPr>
              <a:t>Pregnancy until planned surgical</a:t>
            </a:r>
          </a:p>
          <a:p>
            <a:pPr marR="0" algn="l" defTabSz="914400" rtl="0" fontAlgn="auto" latinLnBrk="0" hangingPunct="0">
              <a:lnSpc>
                <a:spcPct val="100000"/>
              </a:lnSpc>
              <a:spcBef>
                <a:spcPts val="0"/>
              </a:spcBef>
              <a:spcAft>
                <a:spcPts val="0"/>
              </a:spcAft>
              <a:buClrTx/>
              <a:buSzTx/>
              <a:tabLst/>
            </a:pPr>
            <a:r>
              <a:rPr lang="en-US" dirty="0">
                <a:latin typeface="Acumin Pro" panose="020B0504020202020204" pitchFamily="34" charset="0"/>
              </a:rPr>
              <a:t>abortion 14-16 days later</a:t>
            </a:r>
            <a:endParaRPr kumimoji="0" lang="en-US" b="0" i="0" u="none" strike="noStrike" cap="none" spc="0" normalizeH="0" baseline="0" dirty="0">
              <a:ln>
                <a:noFill/>
              </a:ln>
              <a:solidFill>
                <a:srgbClr val="000000"/>
              </a:solidFill>
              <a:effectLst/>
              <a:uFillTx/>
              <a:latin typeface="Acumin Pro" panose="020B0504020202020204" pitchFamily="34" charset="0"/>
              <a:sym typeface="Calibri"/>
            </a:endParaRPr>
          </a:p>
        </p:txBody>
      </p:sp>
      <p:pic>
        <p:nvPicPr>
          <p:cNvPr id="7" name="Graphic 6" descr="Group">
            <a:extLst>
              <a:ext uri="{FF2B5EF4-FFF2-40B4-BE49-F238E27FC236}">
                <a16:creationId xmlns:a16="http://schemas.microsoft.com/office/drawing/2014/main" id="{563F9F1A-80F8-479D-A8B6-2CCB0EED7E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5061" y="1987275"/>
            <a:ext cx="2364298" cy="2364298"/>
          </a:xfrm>
          <a:prstGeom prst="rect">
            <a:avLst/>
          </a:prstGeom>
        </p:spPr>
      </p:pic>
      <p:pic>
        <p:nvPicPr>
          <p:cNvPr id="8" name="Graphic 7" descr="Group">
            <a:extLst>
              <a:ext uri="{FF2B5EF4-FFF2-40B4-BE49-F238E27FC236}">
                <a16:creationId xmlns:a16="http://schemas.microsoft.com/office/drawing/2014/main" id="{9D4FE913-8BF3-4940-AF4A-2D35F4588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9718" y="1987275"/>
            <a:ext cx="2364298" cy="2364298"/>
          </a:xfrm>
          <a:prstGeom prst="rect">
            <a:avLst/>
          </a:prstGeom>
        </p:spPr>
      </p:pic>
      <p:cxnSp>
        <p:nvCxnSpPr>
          <p:cNvPr id="9" name="Connector: Elbow 8">
            <a:extLst>
              <a:ext uri="{FF2B5EF4-FFF2-40B4-BE49-F238E27FC236}">
                <a16:creationId xmlns:a16="http://schemas.microsoft.com/office/drawing/2014/main" id="{7FF9ED26-292E-4A89-87C1-FB9B64AEDA87}"/>
              </a:ext>
            </a:extLst>
          </p:cNvPr>
          <p:cNvCxnSpPr>
            <a:cxnSpLocks/>
          </p:cNvCxnSpPr>
          <p:nvPr/>
        </p:nvCxnSpPr>
        <p:spPr>
          <a:xfrm rot="10800000" flipV="1">
            <a:off x="5071382" y="1824831"/>
            <a:ext cx="914399" cy="474134"/>
          </a:xfrm>
          <a:prstGeom prst="bentConnector3">
            <a:avLst>
              <a:gd name="adj1" fmla="val 100000"/>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Connector: Elbow 9">
            <a:extLst>
              <a:ext uri="{FF2B5EF4-FFF2-40B4-BE49-F238E27FC236}">
                <a16:creationId xmlns:a16="http://schemas.microsoft.com/office/drawing/2014/main" id="{F33BD5AE-5142-4E58-91C2-1296FDFB032B}"/>
              </a:ext>
            </a:extLst>
          </p:cNvPr>
          <p:cNvCxnSpPr>
            <a:cxnSpLocks/>
          </p:cNvCxnSpPr>
          <p:nvPr/>
        </p:nvCxnSpPr>
        <p:spPr>
          <a:xfrm>
            <a:off x="6815513" y="1824831"/>
            <a:ext cx="1076354" cy="446971"/>
          </a:xfrm>
          <a:prstGeom prst="bentConnector3">
            <a:avLst>
              <a:gd name="adj1" fmla="val 100343"/>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24C9936E-B38D-4322-8C03-EA0709F8F1E7}"/>
              </a:ext>
            </a:extLst>
          </p:cNvPr>
          <p:cNvSpPr txBox="1"/>
          <p:nvPr/>
        </p:nvSpPr>
        <p:spPr>
          <a:xfrm>
            <a:off x="6016856" y="1501666"/>
            <a:ext cx="82894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Eligible </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persons</a:t>
            </a:r>
          </a:p>
        </p:txBody>
      </p:sp>
    </p:spTree>
    <p:extLst>
      <p:ext uri="{BB962C8B-B14F-4D97-AF65-F5344CB8AC3E}">
        <p14:creationId xmlns:p14="http://schemas.microsoft.com/office/powerpoint/2010/main" val="17403662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Methods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cumin Pro" panose="020B0504020202020204" pitchFamily="34" charset="0"/>
                <a:sym typeface="Calibri"/>
              </a:rPr>
              <a:t>Study eligibility criteria: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Women </a:t>
            </a:r>
            <a:r>
              <a:rPr lang="en-US" u="sng" dirty="0">
                <a:latin typeface="Acumin Pro" panose="020B0504020202020204" pitchFamily="34" charset="0"/>
              </a:rPr>
              <a:t>&gt;</a:t>
            </a:r>
            <a:r>
              <a:rPr lang="en-US" dirty="0">
                <a:latin typeface="Acumin Pro" panose="020B0504020202020204" pitchFamily="34" charset="0"/>
              </a:rPr>
              <a:t> 18 years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English-speaking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Singleton pregnancy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Willing to delay abortion by approximately 2 weeks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panose="020B0504020202020204" pitchFamily="34" charset="0"/>
              <a:sym typeface="Calibri"/>
            </a:endParaRPr>
          </a:p>
          <a:p>
            <a:pPr marR="0" algn="l" defTabSz="914400" rtl="0" fontAlgn="auto" latinLnBrk="0" hangingPunct="0">
              <a:lnSpc>
                <a:spcPct val="100000"/>
              </a:lnSpc>
              <a:spcBef>
                <a:spcPts val="0"/>
              </a:spcBef>
              <a:spcAft>
                <a:spcPts val="0"/>
              </a:spcAft>
              <a:buClrTx/>
              <a:buSzTx/>
              <a:tabLst/>
            </a:pPr>
            <a:r>
              <a:rPr lang="en-US" b="1" dirty="0">
                <a:latin typeface="Acumin Pro" panose="020B0504020202020204" pitchFamily="34" charset="0"/>
              </a:rPr>
              <a:t>Exclusion criteria: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Medical contraindications to medical abortion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Allergy to mifepristone or progesterone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Peanut allergy</a:t>
            </a:r>
          </a:p>
          <a:p>
            <a:pPr marR="0" algn="l" defTabSz="914400" rtl="0" fontAlgn="auto" latinLnBrk="0" hangingPunct="0">
              <a:lnSpc>
                <a:spcPct val="100000"/>
              </a:lnSpc>
              <a:spcBef>
                <a:spcPts val="0"/>
              </a:spcBef>
              <a:spcAft>
                <a:spcPts val="0"/>
              </a:spcAft>
              <a:buClrTx/>
              <a:buSzTx/>
              <a:tabLst/>
            </a:pPr>
            <a:endParaRPr lang="en-US" b="1" dirty="0">
              <a:latin typeface="Acumin Pro" panose="020B0504020202020204" pitchFamily="34" charset="0"/>
            </a:endParaRPr>
          </a:p>
        </p:txBody>
      </p:sp>
    </p:spTree>
    <p:extLst>
      <p:ext uri="{BB962C8B-B14F-4D97-AF65-F5344CB8AC3E}">
        <p14:creationId xmlns:p14="http://schemas.microsoft.com/office/powerpoint/2010/main" val="38353777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Methods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b="1" dirty="0">
                <a:latin typeface="Acumin Pro" panose="020B0504020202020204" pitchFamily="34" charset="0"/>
              </a:rPr>
              <a:t>Primary outcome: </a:t>
            </a:r>
          </a:p>
          <a:p>
            <a:pPr marR="0" algn="l" defTabSz="914400" rtl="0" fontAlgn="auto" latinLnBrk="0" hangingPunct="0">
              <a:lnSpc>
                <a:spcPct val="100000"/>
              </a:lnSpc>
              <a:spcBef>
                <a:spcPts val="0"/>
              </a:spcBef>
              <a:spcAft>
                <a:spcPts val="0"/>
              </a:spcAft>
              <a:buClrTx/>
              <a:buSzTx/>
              <a:tabLst/>
            </a:pPr>
            <a:r>
              <a:rPr lang="en-US" dirty="0"/>
              <a:t>Continuing pregnancy with presence of gestational cardiac activity after approximately 2 weeks (15</a:t>
            </a:r>
            <a:r>
              <a:rPr lang="en-US" u="sng" dirty="0"/>
              <a:t>+</a:t>
            </a:r>
            <a:r>
              <a:rPr lang="en-US" dirty="0"/>
              <a:t>1 days)</a:t>
            </a:r>
            <a:endParaRPr lang="en-US" dirty="0">
              <a:latin typeface="Acumin Pro" panose="020B0504020202020204" pitchFamily="34" charset="0"/>
            </a:endParaRPr>
          </a:p>
          <a:p>
            <a:pPr marR="0" algn="l" defTabSz="914400" rtl="0" fontAlgn="auto" latinLnBrk="0" hangingPunct="0">
              <a:lnSpc>
                <a:spcPct val="100000"/>
              </a:lnSpc>
              <a:spcBef>
                <a:spcPts val="0"/>
              </a:spcBef>
              <a:spcAft>
                <a:spcPts val="0"/>
              </a:spcAft>
              <a:buClrTx/>
              <a:buSzTx/>
              <a:tabLst/>
            </a:pPr>
            <a:endParaRPr lang="en-US" b="1" dirty="0">
              <a:latin typeface="Acumin Pro" panose="020B0504020202020204" pitchFamily="34" charset="0"/>
            </a:endParaRPr>
          </a:p>
          <a:p>
            <a:pPr marR="0" algn="l" defTabSz="914400" rtl="0" fontAlgn="auto" latinLnBrk="0" hangingPunct="0">
              <a:lnSpc>
                <a:spcPct val="100000"/>
              </a:lnSpc>
              <a:spcBef>
                <a:spcPts val="0"/>
              </a:spcBef>
              <a:spcAft>
                <a:spcPts val="0"/>
              </a:spcAft>
              <a:buClrTx/>
              <a:buSzTx/>
              <a:tabLst/>
            </a:pPr>
            <a:r>
              <a:rPr lang="en-US" b="1" dirty="0">
                <a:latin typeface="Acumin Pro" panose="020B0504020202020204" pitchFamily="34" charset="0"/>
              </a:rPr>
              <a:t>Secondary outcomes: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Expulsion rates over 2 weeks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Change in </a:t>
            </a:r>
            <a:r>
              <a:rPr lang="en-US" dirty="0" err="1"/>
              <a:t>hCG</a:t>
            </a:r>
            <a:r>
              <a:rPr lang="en-US" dirty="0"/>
              <a:t> levels during treatment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Change in progesterone levels during treatment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Progesterone side effects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Hemorrhage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Emergency department visit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Emergent suction aspiration</a:t>
            </a:r>
            <a:endParaRPr lang="en-US" b="1" dirty="0">
              <a:latin typeface="Acumin Pro" panose="020B0504020202020204" pitchFamily="34" charset="0"/>
            </a:endParaRPr>
          </a:p>
        </p:txBody>
      </p:sp>
    </p:spTree>
    <p:extLst>
      <p:ext uri="{BB962C8B-B14F-4D97-AF65-F5344CB8AC3E}">
        <p14:creationId xmlns:p14="http://schemas.microsoft.com/office/powerpoint/2010/main" val="12082649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Methods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b="1" dirty="0">
                <a:latin typeface="Acumin Pro" panose="020B0504020202020204" pitchFamily="34" charset="0"/>
              </a:rPr>
              <a:t>Sample Size Calculation: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68% continuing pregnancy rate with oral progesterone treatment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25% continuing pregnancy rate with placebo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80% power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Alpha 0.05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panose="020B0504020202020204" pitchFamily="34" charset="0"/>
              </a:rPr>
              <a:t>20 participants per group were required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b="1" dirty="0">
              <a:latin typeface="Acumin Pro" panose="020B0504020202020204" pitchFamily="34" charset="0"/>
            </a:endParaRPr>
          </a:p>
          <a:p>
            <a:r>
              <a:rPr lang="en-US" b="1" dirty="0">
                <a:latin typeface="Acumin Pro" panose="020B0504020202020204" pitchFamily="34" charset="0"/>
              </a:rPr>
              <a:t>Statistical Analysis:</a:t>
            </a:r>
          </a:p>
          <a:p>
            <a:pPr marL="285750" indent="-285750">
              <a:buFont typeface="Arial" panose="020B0604020202020204" pitchFamily="34" charset="0"/>
              <a:buChar char="•"/>
            </a:pPr>
            <a:r>
              <a:rPr lang="en-US" dirty="0">
                <a:latin typeface="Acumin Pro" panose="020B0504020202020204" pitchFamily="34" charset="0"/>
              </a:rPr>
              <a:t>Intention-to-treat</a:t>
            </a:r>
          </a:p>
          <a:p>
            <a:pPr marL="285750" indent="-285750">
              <a:buFont typeface="Arial" panose="020B0604020202020204" pitchFamily="34" charset="0"/>
              <a:buChar char="•"/>
            </a:pPr>
            <a:r>
              <a:rPr lang="en-US" dirty="0">
                <a:latin typeface="Acumin Pro" panose="020B0504020202020204" pitchFamily="34" charset="0"/>
              </a:rPr>
              <a:t>Frequentist statistics (</a:t>
            </a:r>
            <a:r>
              <a:rPr lang="en-US" dirty="0"/>
              <a:t>Fisher’s exact test or chi-squared test as indicated, t test for continuous variables and Mann-Whitney U for comparing median values)</a:t>
            </a:r>
            <a:endParaRPr lang="en-US" dirty="0">
              <a:latin typeface="Acumin Pro" panose="020B0504020202020204" pitchFamily="34" charset="0"/>
            </a:endParaRPr>
          </a:p>
        </p:txBody>
      </p:sp>
    </p:spTree>
    <p:extLst>
      <p:ext uri="{BB962C8B-B14F-4D97-AF65-F5344CB8AC3E}">
        <p14:creationId xmlns:p14="http://schemas.microsoft.com/office/powerpoint/2010/main" val="4290689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Patient Recruitment</a:t>
            </a:r>
          </a:p>
        </p:txBody>
      </p:sp>
      <p:pic>
        <p:nvPicPr>
          <p:cNvPr id="6" name="Picture 5">
            <a:extLst>
              <a:ext uri="{FF2B5EF4-FFF2-40B4-BE49-F238E27FC236}">
                <a16:creationId xmlns:a16="http://schemas.microsoft.com/office/drawing/2014/main" id="{FEAF47D1-B60E-479A-9F04-052A091C3C4E}"/>
              </a:ext>
            </a:extLst>
          </p:cNvPr>
          <p:cNvPicPr>
            <a:picLocks noChangeAspect="1"/>
          </p:cNvPicPr>
          <p:nvPr/>
        </p:nvPicPr>
        <p:blipFill>
          <a:blip r:embed="rId3"/>
          <a:stretch>
            <a:fillRect/>
          </a:stretch>
        </p:blipFill>
        <p:spPr>
          <a:xfrm>
            <a:off x="1656247" y="946390"/>
            <a:ext cx="5831505" cy="3984862"/>
          </a:xfrm>
          <a:prstGeom prst="rect">
            <a:avLst/>
          </a:prstGeom>
        </p:spPr>
      </p:pic>
    </p:spTree>
    <p:extLst>
      <p:ext uri="{BB962C8B-B14F-4D97-AF65-F5344CB8AC3E}">
        <p14:creationId xmlns:p14="http://schemas.microsoft.com/office/powerpoint/2010/main" val="255049826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1482</TotalTime>
  <Words>2436</Words>
  <Application>Microsoft Office PowerPoint</Application>
  <PresentationFormat>On-screen Show (16:9)</PresentationFormat>
  <Paragraphs>216</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Acumin Pro</vt:lpstr>
      <vt:lpstr>Acumin Pro Light</vt:lpstr>
      <vt:lpstr>Acumin Pro Ultra Black</vt:lpstr>
      <vt:lpstr>Arial</vt:lpstr>
      <vt:lpstr>Calibri</vt:lpstr>
      <vt:lpstr>Courier New</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dc:creator>
  <cp:lastModifiedBy>Cara Buskmiller</cp:lastModifiedBy>
  <cp:revision>6</cp:revision>
  <dcterms:modified xsi:type="dcterms:W3CDTF">2022-04-12T23:56:26Z</dcterms:modified>
</cp:coreProperties>
</file>