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31"/>
  </p:notesMasterIdLst>
  <p:sldIdLst>
    <p:sldId id="256" r:id="rId4"/>
    <p:sldId id="258" r:id="rId5"/>
    <p:sldId id="260" r:id="rId6"/>
    <p:sldId id="261" r:id="rId7"/>
    <p:sldId id="263" r:id="rId8"/>
    <p:sldId id="280" r:id="rId9"/>
    <p:sldId id="300" r:id="rId10"/>
    <p:sldId id="278" r:id="rId11"/>
    <p:sldId id="279" r:id="rId12"/>
    <p:sldId id="282" r:id="rId13"/>
    <p:sldId id="297" r:id="rId14"/>
    <p:sldId id="295" r:id="rId15"/>
    <p:sldId id="262" r:id="rId16"/>
    <p:sldId id="296" r:id="rId17"/>
    <p:sldId id="299" r:id="rId18"/>
    <p:sldId id="302" r:id="rId19"/>
    <p:sldId id="301" r:id="rId20"/>
    <p:sldId id="294" r:id="rId21"/>
    <p:sldId id="304" r:id="rId22"/>
    <p:sldId id="305" r:id="rId23"/>
    <p:sldId id="306" r:id="rId24"/>
    <p:sldId id="308" r:id="rId25"/>
    <p:sldId id="307" r:id="rId26"/>
    <p:sldId id="309" r:id="rId27"/>
    <p:sldId id="303" r:id="rId28"/>
    <p:sldId id="292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95CBB-F095-425E-BBBE-82F55427C0F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BFE3D-48F2-45C6-8B11-7D5A5F2C7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FE3D-48F2-45C6-8B11-7D5A5F2C7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stratification comment: </a:t>
            </a:r>
            <a:r>
              <a:rPr lang="en-US" sz="12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(e.g. β-</a:t>
            </a:r>
            <a:r>
              <a:rPr lang="en-US" sz="12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hCG</a:t>
            </a:r>
            <a:r>
              <a:rPr lang="en-US" sz="12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level, size/position of the pregnancy)</a:t>
            </a:r>
          </a:p>
          <a:p>
            <a:r>
              <a:rPr lang="en-US" sz="12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Heterogeneity comment: (gestational age at diagnosis, outcomes reported, management strategy)</a:t>
            </a:r>
          </a:p>
          <a:p>
            <a:r>
              <a:rPr lang="en-US" sz="12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Publication bias comment: Funnel plots are messy </a:t>
            </a:r>
            <a:r>
              <a:rPr lang="en-US" sz="12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bc</a:t>
            </a:r>
            <a:r>
              <a:rPr lang="en-US" sz="12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many studies have no expectant management (sample size 0)</a:t>
            </a:r>
          </a:p>
          <a:p>
            <a:r>
              <a:rPr lang="en-US" sz="12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Selection bias comment: </a:t>
            </a:r>
            <a:r>
              <a:rPr lang="en-US" b="0" i="0" dirty="0">
                <a:effectLst/>
                <a:latin typeface="g_d0_f2"/>
              </a:rPr>
              <a:t>most severe and symptomatic patients </a:t>
            </a:r>
            <a:r>
              <a:rPr lang="en-US" b="0" i="0" dirty="0" err="1">
                <a:effectLst/>
                <a:latin typeface="g_d0_f2"/>
              </a:rPr>
              <a:t>arelikely</a:t>
            </a:r>
            <a:r>
              <a:rPr lang="en-US" b="0" i="0" dirty="0">
                <a:effectLst/>
                <a:latin typeface="g_d0_f2"/>
              </a:rPr>
              <a:t> to have received non-expectant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BFE3D-48F2-45C6-8B11-7D5A5F2C7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82db6848b69308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5e82db6848b69308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0D20-52E7-4AD2-9BA4-A41C2E02F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DECD-3887-45EE-AE9F-1B5059C90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3604-BEC3-46A2-8F63-1622E00E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94DBF-B784-4B81-BC43-2B11897D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C66D-30B2-4D9F-BF66-6CC760CD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61BC-E123-4491-A271-18BC1170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1BC53-3E78-4303-A742-55C516920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5C46-EF4C-40C4-A5AE-972D80B0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9810-014E-476F-B002-B711157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1AD0-302D-4663-98B7-DC36B98F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EEA70-5FBD-4FA9-B7F2-0F394E02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FA2A-E218-439B-BEF1-241B0063F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5A93-A0D7-4946-9560-E05BB3C2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30D80-F2BF-4C49-A2AD-9563E58C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BA2F-7242-464D-A895-4FEEB5DE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7156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42900" dist="105394" dir="5400000" rotWithShape="0">
              <a:srgbClr val="000000">
                <a:alpha val="34207"/>
              </a:srgbClr>
            </a:outerShdw>
          </a:effectLst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4" y="245228"/>
            <a:ext cx="1181236" cy="22254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25" name="Rectangle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26" name="Rectangle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27" name="Rectangle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28" name="AAPLOG Logo Icon_Black.png" descr="AAPLOG Logo Icon_Black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>
            <a:fillRect/>
          </a:stretch>
        </p:blipFill>
        <p:spPr>
          <a:xfrm rot="15882991">
            <a:off x="1405027" y="-3330200"/>
            <a:ext cx="17390039" cy="1528551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9368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42900" dist="105394" dir="5400000" rotWithShape="0">
              <a:srgbClr val="000000">
                <a:alpha val="34207"/>
              </a:srgbClr>
            </a:outerShdw>
          </a:effectLst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37" name="Rectangle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38" name="Rectangle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39" name="Rectangle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sp>
        <p:nvSpPr>
          <p:cNvPr id="40" name="Rectangle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41" name="AAPLOG Logo Icon_Color.png" descr="AAPLOG Logo Icon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4" y="5747556"/>
            <a:ext cx="741956" cy="65216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1" y="6356350"/>
            <a:ext cx="469037" cy="461665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9392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82601"/>
            <a:ext cx="1524000" cy="28629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ctangle"/>
          <p:cNvSpPr/>
          <p:nvPr/>
        </p:nvSpPr>
        <p:spPr>
          <a:xfrm>
            <a:off x="-147383" y="-139259"/>
            <a:ext cx="12486765" cy="7136517"/>
          </a:xfrm>
          <a:prstGeom prst="rect">
            <a:avLst/>
          </a:prstGeom>
          <a:solidFill>
            <a:srgbClr val="B8C8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7" y="254190"/>
            <a:ext cx="1107141" cy="20798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176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42900" dist="105394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458537" cy="47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2400"/>
            </a:lvl1pPr>
            <a:lvl2pPr marL="0" lvl="1" indent="0" algn="l">
              <a:spcBef>
                <a:spcPts val="0"/>
              </a:spcBef>
              <a:buNone/>
              <a:defRPr sz="2400"/>
            </a:lvl2pPr>
            <a:lvl3pPr marL="0" lvl="2" indent="0" algn="l">
              <a:spcBef>
                <a:spcPts val="0"/>
              </a:spcBef>
              <a:buNone/>
              <a:defRPr sz="2400"/>
            </a:lvl3pPr>
            <a:lvl4pPr marL="0" lvl="3" indent="0" algn="l">
              <a:spcBef>
                <a:spcPts val="0"/>
              </a:spcBef>
              <a:buNone/>
              <a:defRPr sz="2400"/>
            </a:lvl4pPr>
            <a:lvl5pPr marL="0" lvl="4" indent="0" algn="l">
              <a:spcBef>
                <a:spcPts val="0"/>
              </a:spcBef>
              <a:buNone/>
              <a:defRPr sz="2400"/>
            </a:lvl5pPr>
            <a:lvl6pPr marL="0" lvl="5" indent="0" algn="l">
              <a:spcBef>
                <a:spcPts val="0"/>
              </a:spcBef>
              <a:buNone/>
              <a:defRPr sz="2400"/>
            </a:lvl6pPr>
            <a:lvl7pPr marL="0" lvl="6" indent="0" algn="l">
              <a:spcBef>
                <a:spcPts val="0"/>
              </a:spcBef>
              <a:buNone/>
              <a:defRPr sz="2400"/>
            </a:lvl7pPr>
            <a:lvl8pPr marL="0" lvl="7" indent="0" algn="l">
              <a:spcBef>
                <a:spcPts val="0"/>
              </a:spcBef>
              <a:buNone/>
              <a:defRPr sz="2400"/>
            </a:lvl8pPr>
            <a:lvl9pPr marL="0" lvl="8" indent="0" algn="l">
              <a:spcBef>
                <a:spcPts val="0"/>
              </a:spcBef>
              <a:buNone/>
              <a:defRPr sz="2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501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E01D-DC97-4F02-A9C6-0303166E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2F26-1FD6-4B98-9267-1845CE18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3272-0806-49A7-B9CE-D7E663F5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D024-54BF-464E-9EAB-BC33665F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5FC8-FB67-4355-936F-97981F40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E099-BF1C-42BC-9258-D7D5E29E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E4834-B8FB-4DE5-9711-8B72CA5A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25756-7E9E-4AB0-A185-DB6C4F2C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E3E5B-2D02-4537-9395-9FF8D0DD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7FCD-6EF4-416A-A2BA-A44E987C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A7BB-3E0C-4AB1-8340-8E5ACE5E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A2D1-7921-47F5-A8F5-ACA5062C5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D993A-5FB0-4393-987C-66B95F44F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FD8C5-B378-4982-BD63-984A2D73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F3F4B-FBDF-4469-A176-C8C55366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7782-B146-4C23-AA05-34F40A11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AAE7-546D-4CAD-A84C-DFDFEFF5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560FB-5A1C-4A81-AF69-19731C86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34B10-53B4-4226-A0E1-3C2508DF8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E3F34-C182-43C8-AB39-496C08D5F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3E82A-7549-492D-9352-FD0AA8BEB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7A266-6B1B-4672-BBE1-09FF9DD5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9B687-2203-4F10-8F79-73745AD9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A25E1-12A2-4706-94A5-D0B5D2DD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733F-CC71-4DBB-8B17-C89613E4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EC0A0-C1E2-4617-8073-CFB008D2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0AE33-9D1B-4B24-BBD6-A39DE77A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CC2A6-D50F-4B1B-BBB1-56B5EF24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20988-996B-4EF0-8656-91A6021A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B18AE-821C-46AF-83A2-24C67D43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A5614-EFEF-4D63-A8A9-414205AD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2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4AB4-7B4D-4A25-A63A-D4D1E7A5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7C72-8381-4898-84E5-62658713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3076E-6789-407E-885C-C0F0B79AE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63151-AA17-48BB-8803-85C55815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02D44-DAF3-4879-997E-0DE68A10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AC96C-C260-4811-B2FA-C58DFD0E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DE53-E682-4357-8125-86DE92DB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AD2B6-D2E4-436F-8EA7-DF004558B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019A3-2FB9-46BF-8B8B-8F51783AA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04FD7-19FB-4324-8745-BDE62705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DFB09-440C-43A1-AC93-9C083D5B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6AF1F-AC2E-4878-9ABA-B5EC9F42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320E7-9744-4897-83A0-621C21D8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F225-1FF9-4ACB-8E16-DF3634FB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16F3F-10A3-45D5-A256-0BFF75B70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947D-9199-4244-80B8-8250FC7986C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DC986-1CFB-4D5A-ABF9-DDAD0695E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346E-7B93-40C4-A426-18C40533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AAD9-E03D-4CE4-9D9A-1E8081E6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8330" y="311"/>
            <a:ext cx="12228659" cy="5474040"/>
          </a:xfrm>
          <a:prstGeom prst="rect">
            <a:avLst/>
          </a:prstGeom>
          <a:solidFill>
            <a:srgbClr val="A75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3" name="AAPLOG Logo Icon_White.png" descr="AAPLOG Logo Icon_White.png"/>
          <p:cNvPicPr>
            <a:picLocks noChangeAspect="1"/>
          </p:cNvPicPr>
          <p:nvPr/>
        </p:nvPicPr>
        <p:blipFill>
          <a:blip r:embed="rId6">
            <a:alphaModFix amt="6441"/>
          </a:blip>
          <a:stretch>
            <a:fillRect/>
          </a:stretch>
        </p:blipFill>
        <p:spPr>
          <a:xfrm>
            <a:off x="-1953165" y="-1294143"/>
            <a:ext cx="10746860" cy="94462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119674" y="-18354"/>
            <a:ext cx="12431347" cy="167868"/>
          </a:xfrm>
          <a:prstGeom prst="rect">
            <a:avLst/>
          </a:prstGeom>
          <a:solidFill>
            <a:srgbClr val="D9B2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10063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267"/>
          </a:p>
        </p:txBody>
      </p:sp>
      <p:pic>
        <p:nvPicPr>
          <p:cNvPr id="5" name="AAPLOG Logotype Color 80black.pdf" descr="AAPLOG Logotype Color 80black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55" y="5919113"/>
            <a:ext cx="2214392" cy="5079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3598" y="6187073"/>
            <a:ext cx="344002" cy="33855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23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3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881" marR="0" indent="-342881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32" marR="0" indent="-326556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138" marR="0" indent="-304784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273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450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627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805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5982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158" marR="0" indent="-365742" algn="l" defTabSz="914353" rtl="0" latinLnBrk="0">
        <a:lnSpc>
          <a:spcPct val="100000"/>
        </a:lnSpc>
        <a:spcBef>
          <a:spcPts val="667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-27719" y="-164203"/>
            <a:ext cx="147883" cy="71864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42900" dist="105394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Google Shape;7;p2" descr="Pictur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591" y="0"/>
            <a:ext cx="9693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014" y="279095"/>
            <a:ext cx="1181236" cy="2225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-27719" y="3431746"/>
            <a:ext cx="147883" cy="1761652"/>
          </a:xfrm>
          <a:prstGeom prst="rect">
            <a:avLst/>
          </a:prstGeom>
          <a:solidFill>
            <a:srgbClr val="D9B2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7719" y="1693256"/>
            <a:ext cx="147883" cy="1761653"/>
          </a:xfrm>
          <a:prstGeom prst="rect">
            <a:avLst/>
          </a:prstGeom>
          <a:solidFill>
            <a:srgbClr val="3D647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7719" y="5192813"/>
            <a:ext cx="147883" cy="1761652"/>
          </a:xfrm>
          <a:prstGeom prst="rect">
            <a:avLst/>
          </a:prstGeom>
          <a:solidFill>
            <a:srgbClr val="B8C8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27719" y="-33944"/>
            <a:ext cx="147883" cy="1761653"/>
          </a:xfrm>
          <a:prstGeom prst="rect">
            <a:avLst/>
          </a:prstGeom>
          <a:solidFill>
            <a:srgbClr val="A759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5892800" y="6187073"/>
            <a:ext cx="2844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817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dianapolis, February 2021"/>
          <p:cNvSpPr txBox="1"/>
          <p:nvPr/>
        </p:nvSpPr>
        <p:spPr>
          <a:xfrm>
            <a:off x="541053" y="2848055"/>
            <a:ext cx="11530934" cy="116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>
            <a:spAutoFit/>
          </a:bodyPr>
          <a:lstStyle>
            <a:lvl1pPr defTabSz="825500">
              <a:defRPr sz="5000">
                <a:solidFill>
                  <a:srgbClr val="FFFFFF"/>
                </a:solidFill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pPr defTabSz="1100639" hangingPunct="0"/>
            <a:r>
              <a:rPr lang="en-US" sz="6667" kern="0" dirty="0"/>
              <a:t>Cesarean Scar Ectopic Pregnancy</a:t>
            </a:r>
            <a:endParaRPr sz="6667" kern="0" dirty="0"/>
          </a:p>
        </p:txBody>
      </p:sp>
      <p:sp>
        <p:nvSpPr>
          <p:cNvPr id="62" name="HIPPOCRATIC DINNER"/>
          <p:cNvSpPr txBox="1"/>
          <p:nvPr/>
        </p:nvSpPr>
        <p:spPr>
          <a:xfrm>
            <a:off x="574921" y="2337361"/>
            <a:ext cx="3275982" cy="54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 anchor="ctr">
            <a:spAutoFit/>
          </a:bodyPr>
          <a:lstStyle>
            <a:lvl1pPr defTabSz="825500">
              <a:defRPr sz="2000" spc="500">
                <a:solidFill>
                  <a:srgbClr val="FFFFFF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pPr defTabSz="1100639" hangingPunct="0"/>
            <a:r>
              <a:rPr lang="en-US" sz="2667" kern="0" spc="667" dirty="0"/>
              <a:t>JOURNAL CLUB</a:t>
            </a:r>
            <a:endParaRPr sz="2667" kern="0" spc="667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Strengths and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923861" y="1497875"/>
            <a:ext cx="4761315" cy="3447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Strengths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Robust systematic review methodology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Data quality assessment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Good data synthesis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dirty="0">
                <a:latin typeface="g_d0_f2"/>
              </a:rPr>
              <a:t>B</a:t>
            </a:r>
            <a:r>
              <a:rPr lang="en-US" sz="2400" b="0" i="0" dirty="0">
                <a:effectLst/>
                <a:latin typeface="g_d0_f2"/>
              </a:rPr>
              <a:t>est published estimate of the occurrence of adverse outcomes in women with CSP undergoing expectant management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602F4-F312-96F5-39EA-CD63B1981F4E}"/>
              </a:ext>
            </a:extLst>
          </p:cNvPr>
          <p:cNvSpPr txBox="1"/>
          <p:nvPr/>
        </p:nvSpPr>
        <p:spPr>
          <a:xfrm>
            <a:off x="6211562" y="1496711"/>
            <a:ext cx="5056577" cy="4555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Limitations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Limitations of included studies (retrospective design, small sample size, lack of stratification, heterogeneity)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Publication bias not assessed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Patient selection bias (not controlled or randomized)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5479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0492087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Bottom 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3" y="1497874"/>
            <a:ext cx="10952141" cy="2708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Expectant management without cardiac activity is safe and permissible after informed consent; b-</a:t>
            </a:r>
            <a:r>
              <a:rPr lang="en-US" sz="2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hCG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levels should be monitored until resolution (69%) or surgical management (31%).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Expectant management with cardiac activity leads to miscarriage (33%) in some women, but a third trimester delivery is more common (77%). CSP and PAS are strongly associated and the majority of patients (61%) require hysterectomy.</a:t>
            </a:r>
          </a:p>
        </p:txBody>
      </p:sp>
    </p:spTree>
    <p:extLst>
      <p:ext uri="{BB962C8B-B14F-4D97-AF65-F5344CB8AC3E}">
        <p14:creationId xmlns:p14="http://schemas.microsoft.com/office/powerpoint/2010/main" val="11428527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0492087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Reading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9EEC0-8798-0A84-8469-0008D2F1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1" y="1981094"/>
            <a:ext cx="7240942" cy="21371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6E469-D3BE-10C2-1CBC-FFFBBD4AE2AD}"/>
              </a:ext>
            </a:extLst>
          </p:cNvPr>
          <p:cNvSpPr/>
          <p:nvPr/>
        </p:nvSpPr>
        <p:spPr>
          <a:xfrm>
            <a:off x="3929826" y="2359292"/>
            <a:ext cx="1842761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06EED-5F91-A085-AA38-3843274EE06E}"/>
              </a:ext>
            </a:extLst>
          </p:cNvPr>
          <p:cNvSpPr/>
          <p:nvPr/>
        </p:nvSpPr>
        <p:spPr>
          <a:xfrm>
            <a:off x="620071" y="3049691"/>
            <a:ext cx="629377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5D4860-D2FF-31B8-DCF7-9A68C4D82421}"/>
              </a:ext>
            </a:extLst>
          </p:cNvPr>
          <p:cNvSpPr/>
          <p:nvPr/>
        </p:nvSpPr>
        <p:spPr>
          <a:xfrm>
            <a:off x="3875063" y="3384739"/>
            <a:ext cx="629377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C228A-FB4E-3483-9520-A2F2034127C3}"/>
              </a:ext>
            </a:extLst>
          </p:cNvPr>
          <p:cNvSpPr/>
          <p:nvPr/>
        </p:nvSpPr>
        <p:spPr>
          <a:xfrm>
            <a:off x="2447707" y="3747707"/>
            <a:ext cx="629377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09D18-85D3-6291-B5F2-A44E1D8C1C18}"/>
              </a:ext>
            </a:extLst>
          </p:cNvPr>
          <p:cNvSpPr txBox="1"/>
          <p:nvPr/>
        </p:nvSpPr>
        <p:spPr>
          <a:xfrm>
            <a:off x="7971335" y="2048336"/>
            <a:ext cx="4220666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28% of SAB need intervention</a:t>
            </a:r>
          </a:p>
          <a:p>
            <a:pPr defTabSz="1219170" hangingPunct="0"/>
            <a:r>
              <a:rPr lang="en-US" sz="1400" i="1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Nanda et al. Expectant vs surgical treatment for miscarriage. 2012. Cochrane. 10.1002/14651858.CD003518.pub3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4FE7E0-D981-E254-E220-D3DB8C429434}"/>
              </a:ext>
            </a:extLst>
          </p:cNvPr>
          <p:cNvSpPr/>
          <p:nvPr/>
        </p:nvSpPr>
        <p:spPr>
          <a:xfrm>
            <a:off x="7975992" y="2113072"/>
            <a:ext cx="629377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3F9E5-2738-70D2-17CD-0F70814124AC}"/>
              </a:ext>
            </a:extLst>
          </p:cNvPr>
          <p:cNvSpPr txBox="1"/>
          <p:nvPr/>
        </p:nvSpPr>
        <p:spPr>
          <a:xfrm>
            <a:off x="7971334" y="3384739"/>
            <a:ext cx="42206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10% uterine rupture rate</a:t>
            </a:r>
          </a:p>
          <a:p>
            <a:pPr defTabSz="1219170" hangingPunct="0"/>
            <a:r>
              <a:rPr lang="en-US" sz="1400" i="1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Prior classical C-section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61E72-F138-1E6B-4DF1-78EBAD1B17B5}"/>
              </a:ext>
            </a:extLst>
          </p:cNvPr>
          <p:cNvSpPr txBox="1"/>
          <p:nvPr/>
        </p:nvSpPr>
        <p:spPr>
          <a:xfrm>
            <a:off x="7971334" y="4306763"/>
            <a:ext cx="42206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15% hysterectomy rate</a:t>
            </a:r>
          </a:p>
          <a:p>
            <a:pPr defTabSz="1219170" hangingPunct="0"/>
            <a:r>
              <a:rPr lang="en-US" sz="1400" i="1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Similar to focal placenta </a:t>
            </a:r>
            <a:r>
              <a:rPr lang="en-US" sz="1400" i="1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accreta</a:t>
            </a:r>
            <a:r>
              <a:rPr lang="en-US" sz="1400" i="1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6AC009-4DE4-C343-80B7-1D6C9DFBDB4B}"/>
              </a:ext>
            </a:extLst>
          </p:cNvPr>
          <p:cNvSpPr/>
          <p:nvPr/>
        </p:nvSpPr>
        <p:spPr>
          <a:xfrm>
            <a:off x="7982918" y="3429255"/>
            <a:ext cx="629377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FE556-1204-08E4-8376-1CEBBC07975A}"/>
              </a:ext>
            </a:extLst>
          </p:cNvPr>
          <p:cNvSpPr/>
          <p:nvPr/>
        </p:nvSpPr>
        <p:spPr>
          <a:xfrm>
            <a:off x="7989847" y="4364436"/>
            <a:ext cx="629377" cy="362968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C9BCE-2910-49EA-7283-78F47964C055}"/>
              </a:ext>
            </a:extLst>
          </p:cNvPr>
          <p:cNvSpPr txBox="1"/>
          <p:nvPr/>
        </p:nvSpPr>
        <p:spPr>
          <a:xfrm>
            <a:off x="593313" y="5701145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Cali et al UOG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2214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71C21B-4136-5063-B6D2-F01B4BA81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07"/>
          <a:stretch/>
        </p:blipFill>
        <p:spPr>
          <a:xfrm>
            <a:off x="1726975" y="1440446"/>
            <a:ext cx="8738049" cy="4695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2863B-32A6-49DC-BF85-35321CAA9A3F}"/>
              </a:ext>
            </a:extLst>
          </p:cNvPr>
          <p:cNvSpPr txBox="1"/>
          <p:nvPr/>
        </p:nvSpPr>
        <p:spPr>
          <a:xfrm>
            <a:off x="1392370" y="721702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Proposed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96F8A-CF1C-06C3-3D2B-A218E2285D2F}"/>
              </a:ext>
            </a:extLst>
          </p:cNvPr>
          <p:cNvSpPr txBox="1"/>
          <p:nvPr/>
        </p:nvSpPr>
        <p:spPr>
          <a:xfrm>
            <a:off x="593313" y="5701145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Cali et al UOG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Tailoring Your Decision to the Patient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3" y="1497874"/>
            <a:ext cx="10952141" cy="3262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B-</a:t>
            </a:r>
            <a:r>
              <a:rPr lang="en-US" sz="2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hCG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level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Location of the gestational sac (on the scar vs into a deficient/dehiscent scar)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Residual myometrial thickness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Residual myometrial vascularity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Surgical management option(s)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Delivery setting and unit preparedness</a:t>
            </a:r>
          </a:p>
        </p:txBody>
      </p:sp>
    </p:spTree>
    <p:extLst>
      <p:ext uri="{BB962C8B-B14F-4D97-AF65-F5344CB8AC3E}">
        <p14:creationId xmlns:p14="http://schemas.microsoft.com/office/powerpoint/2010/main" val="26730489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Prior 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4" y="1497874"/>
            <a:ext cx="6000367" cy="4370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CSP is defined as any implantation event on a prior C-section scar and is rising in incidence with C-sections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Diagnostic criteria:</a:t>
            </a:r>
          </a:p>
          <a:p>
            <a:pPr marL="800100" lvl="1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GS at the site of a previous hysterotomy</a:t>
            </a:r>
          </a:p>
          <a:p>
            <a:pPr marL="800100" lvl="1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Empty endometrium, empty cervix</a:t>
            </a:r>
          </a:p>
          <a:p>
            <a:pPr marL="800100" lvl="1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Thin myometrium adjacent to the bladder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2B8BE-30CB-0DC0-78F3-536876EA3C3D}"/>
              </a:ext>
            </a:extLst>
          </p:cNvPr>
          <p:cNvSpPr txBox="1"/>
          <p:nvPr/>
        </p:nvSpPr>
        <p:spPr>
          <a:xfrm>
            <a:off x="593313" y="5701145"/>
            <a:ext cx="498314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1. Timor-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Tritsch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et al AJOG 2012</a:t>
            </a:r>
          </a:p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2. 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D’Antonio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et al UOG 2016</a:t>
            </a:r>
          </a:p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3. Image: Timor-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Tritsch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AJOG 2016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9105A-286D-45C7-3E3E-05F0ED1A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14"/>
          <a:stretch/>
        </p:blipFill>
        <p:spPr>
          <a:xfrm>
            <a:off x="6898372" y="152592"/>
            <a:ext cx="5097225" cy="3069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8D01C9-346C-9093-B1D5-079D1FC77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86"/>
          <a:stretch/>
        </p:blipFill>
        <p:spPr>
          <a:xfrm>
            <a:off x="6831977" y="3352436"/>
            <a:ext cx="5163620" cy="33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548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Prior 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4" y="1497874"/>
            <a:ext cx="6164674" cy="4585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CSP can lead to hemorrhage, uterine rupture, need for hysterectomy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Optimal approach not defined, many cause the death of the embryo or fetus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One review exists to comment on ethics of various options from a pro-life perspective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CSP is on a continuum with PAS, which causes significant morbidity to women, so some authors consider TOP as only option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3,4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87B04-B378-AE5E-798D-B3D84CBCFAD0}"/>
              </a:ext>
            </a:extLst>
          </p:cNvPr>
          <p:cNvSpPr txBox="1"/>
          <p:nvPr/>
        </p:nvSpPr>
        <p:spPr>
          <a:xfrm>
            <a:off x="593313" y="5701145"/>
            <a:ext cx="4983142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1. Birch Petersen et al 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Fertil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Steril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2016</a:t>
            </a:r>
          </a:p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2. Buskmiller Linacre 2018</a:t>
            </a:r>
          </a:p>
          <a:p>
            <a:pPr defTabSz="1219170" hangingPunct="0"/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3. Timor-</a:t>
            </a:r>
            <a:r>
              <a:rPr kumimoji="0" lang="en-US" sz="14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Tritsch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 et al UOG 2015</a:t>
            </a:r>
          </a:p>
          <a:p>
            <a:pPr defTabSz="1219170" hangingPunct="0"/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4. Timor-</a:t>
            </a:r>
            <a:r>
              <a:rPr kumimoji="0" lang="en-US" sz="14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Tritsch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 et al UOG 2014</a:t>
            </a:r>
          </a:p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ea typeface="+mj-ea"/>
                <a:cs typeface="Calibri"/>
                <a:sym typeface="Calibri"/>
              </a:rPr>
              <a:t>5. 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Image: Kim and Kendall Crit Ultrasound J 2011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2" descr="Fig. 1">
            <a:extLst>
              <a:ext uri="{FF2B5EF4-FFF2-40B4-BE49-F238E27FC236}">
                <a16:creationId xmlns:a16="http://schemas.microsoft.com/office/drawing/2014/main" id="{7AEC790C-D146-947B-ED57-E7D3D9324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8"/>
          <a:stretch/>
        </p:blipFill>
        <p:spPr bwMode="auto">
          <a:xfrm>
            <a:off x="6893503" y="1616210"/>
            <a:ext cx="5180977" cy="38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030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Prior 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3" y="1497874"/>
            <a:ext cx="10643805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CSP location impacts the risk of PAS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CSP location on vs in/through the scar impacts affects the rate of adverse maternal outcomes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Ethical considerations are simplified in ectopic pregnancies with nonliving embryos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3</a:t>
            </a: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Analysis of what you should do as a pro-life physician with ectopic pregnancy largely uses the principle of double effect</a:t>
            </a:r>
            <a:r>
              <a:rPr lang="en-US" sz="2400" kern="0" baseline="3000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37961-3393-B6E3-49AB-6EAFE5AA0185}"/>
              </a:ext>
            </a:extLst>
          </p:cNvPr>
          <p:cNvSpPr txBox="1"/>
          <p:nvPr/>
        </p:nvSpPr>
        <p:spPr>
          <a:xfrm>
            <a:off x="593313" y="5701145"/>
            <a:ext cx="498314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1. Cali et al, UOG 2017 </a:t>
            </a:r>
          </a:p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2. 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Kaelin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Aetgen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et al AJOG 2017</a:t>
            </a:r>
          </a:p>
          <a:p>
            <a:pPr defTabSz="1219170" hangingPunct="0"/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3. 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Condic and Harrison, Linacre 2018</a:t>
            </a:r>
            <a:endParaRPr kumimoji="0" lang="en-U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cumin Pro"/>
              <a:ea typeface="+mj-ea"/>
              <a:cs typeface="Calibri"/>
              <a:sym typeface="Calibri"/>
            </a:endParaRPr>
          </a:p>
          <a:p>
            <a:pPr defTabSz="1219170" hangingPunct="0"/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cumin Pro"/>
                <a:ea typeface="+mj-ea"/>
                <a:cs typeface="Calibri"/>
                <a:sym typeface="Calibri"/>
              </a:rPr>
              <a:t>4. </a:t>
            </a:r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AAPLOG Practice Guideline 9 (Ectopic Pregnancy), March 2020.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2920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F800B-7743-4D7B-AC99-68821079676D}"/>
              </a:ext>
            </a:extLst>
          </p:cNvPr>
          <p:cNvSpPr txBox="1"/>
          <p:nvPr/>
        </p:nvSpPr>
        <p:spPr>
          <a:xfrm>
            <a:off x="1494390" y="1876248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US" sz="5600" b="1" kern="0" dirty="0">
                <a:solidFill>
                  <a:schemeClr val="bg1"/>
                </a:solidFill>
                <a:latin typeface="Acumin Pro"/>
                <a:cs typeface="Calibri"/>
                <a:sym typeface="Calibri"/>
              </a:rPr>
              <a:t>Other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20375-5E9D-F68F-6338-C1815567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196"/>
            <a:ext cx="9487388" cy="5391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9B9D9-B318-7732-4754-B970D857FEA8}"/>
              </a:ext>
            </a:extLst>
          </p:cNvPr>
          <p:cNvSpPr/>
          <p:nvPr/>
        </p:nvSpPr>
        <p:spPr>
          <a:xfrm>
            <a:off x="7416297" y="155418"/>
            <a:ext cx="4648200" cy="30512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EFF0-E07C-D9B6-E374-D902F453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157" y="280720"/>
            <a:ext cx="4394426" cy="984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DCCFD-D593-1D73-198F-B862E5B9A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708" y="1265021"/>
            <a:ext cx="4381725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604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Other Treatment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0D655-A8E0-57D4-1891-68570FB2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70"/>
          <a:stretch/>
        </p:blipFill>
        <p:spPr>
          <a:xfrm>
            <a:off x="1783683" y="1547944"/>
            <a:ext cx="8624634" cy="4582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50AE96-98C9-3E73-60F6-6652E4FDB2E0}"/>
              </a:ext>
            </a:extLst>
          </p:cNvPr>
          <p:cNvSpPr txBox="1"/>
          <p:nvPr/>
        </p:nvSpPr>
        <p:spPr>
          <a:xfrm>
            <a:off x="496331" y="6327286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Buskmiller Linacre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8212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5"/>
            <a:ext cx="10492087" cy="31598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 a systematic review of management options for cesarean scar pregnancy, which concludes that globally, CSPs do not need to end in abortion.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Review an algorithm created by experts in the field of cesarean scar pregnancy, from the perspective of a pro-life physician.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 other treatment options from a pro-life perspective.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Other Treatment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0D655-A8E0-57D4-1891-68570FB2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5" b="1581"/>
          <a:stretch/>
        </p:blipFill>
        <p:spPr>
          <a:xfrm>
            <a:off x="592708" y="2389909"/>
            <a:ext cx="7988590" cy="2078182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594E42-8048-FFB1-CDB7-2F80B1B19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224700"/>
              </p:ext>
            </p:extLst>
          </p:nvPr>
        </p:nvGraphicFramePr>
        <p:xfrm>
          <a:off x="8769927" y="821728"/>
          <a:ext cx="2222501" cy="581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701720" imgH="4451400" progId="Paint.Picture">
                  <p:embed/>
                </p:oleObj>
              </mc:Choice>
              <mc:Fallback>
                <p:oleObj name="Bitmap Image" r:id="rId3" imgW="1701720" imgH="4451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9927" y="821728"/>
                        <a:ext cx="2222501" cy="581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16A1CD-DE59-6B6C-EAB0-F021ED0FDCE0}"/>
              </a:ext>
            </a:extLst>
          </p:cNvPr>
          <p:cNvSpPr txBox="1"/>
          <p:nvPr/>
        </p:nvSpPr>
        <p:spPr>
          <a:xfrm>
            <a:off x="496331" y="6327286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Buskmiller Linacre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0EF0D-FB7D-3C2C-244C-72361DA0CC7E}"/>
              </a:ext>
            </a:extLst>
          </p:cNvPr>
          <p:cNvSpPr txBox="1"/>
          <p:nvPr/>
        </p:nvSpPr>
        <p:spPr>
          <a:xfrm>
            <a:off x="10259291" y="2154382"/>
            <a:ext cx="148936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Hysterotomy</a:t>
            </a:r>
          </a:p>
        </p:txBody>
      </p:sp>
    </p:spTree>
    <p:extLst>
      <p:ext uri="{BB962C8B-B14F-4D97-AF65-F5344CB8AC3E}">
        <p14:creationId xmlns:p14="http://schemas.microsoft.com/office/powerpoint/2010/main" val="302713519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F800B-7743-4D7B-AC99-68821079676D}"/>
              </a:ext>
            </a:extLst>
          </p:cNvPr>
          <p:cNvSpPr txBox="1"/>
          <p:nvPr/>
        </p:nvSpPr>
        <p:spPr>
          <a:xfrm>
            <a:off x="1494390" y="1876248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US" sz="5600" b="1" kern="0" dirty="0">
                <a:solidFill>
                  <a:schemeClr val="bg1"/>
                </a:solidFill>
                <a:latin typeface="Acumin Pro"/>
                <a:cs typeface="Calibri"/>
                <a:sym typeface="Calibri"/>
              </a:rPr>
              <a:t>Case Discussions</a:t>
            </a:r>
          </a:p>
        </p:txBody>
      </p:sp>
    </p:spTree>
    <p:extLst>
      <p:ext uri="{BB962C8B-B14F-4D97-AF65-F5344CB8AC3E}">
        <p14:creationId xmlns:p14="http://schemas.microsoft.com/office/powerpoint/2010/main" val="83945684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08433-335E-D912-DB50-16FF7CD3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361" y="1445828"/>
            <a:ext cx="5766601" cy="3966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CFD18-0696-315A-851C-0872ABB7913F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Case from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6A02D-55DC-7835-BA2F-E8DBF6B0CA06}"/>
              </a:ext>
            </a:extLst>
          </p:cNvPr>
          <p:cNvSpPr txBox="1"/>
          <p:nvPr/>
        </p:nvSpPr>
        <p:spPr>
          <a:xfrm>
            <a:off x="593313" y="1504854"/>
            <a:ext cx="4788385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25 y/o G5P4, 4 prior C-sections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6 </a:t>
            </a:r>
            <a:r>
              <a:rPr lang="en-US" sz="2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wks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, called Type II CSP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Treatment chosen: systemic MTX, elevated LFTs accompanied cessation of cardiac motion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Outcome: D&amp;C with laparoscopic guidance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5C4AE-E212-C72C-BD21-86D14D7D20B9}"/>
              </a:ext>
            </a:extLst>
          </p:cNvPr>
          <p:cNvSpPr txBox="1"/>
          <p:nvPr/>
        </p:nvSpPr>
        <p:spPr>
          <a:xfrm>
            <a:off x="593313" y="6210659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Buskmiller Linacre 2018</a:t>
            </a:r>
          </a:p>
        </p:txBody>
      </p:sp>
    </p:spTree>
    <p:extLst>
      <p:ext uri="{BB962C8B-B14F-4D97-AF65-F5344CB8AC3E}">
        <p14:creationId xmlns:p14="http://schemas.microsoft.com/office/powerpoint/2010/main" val="20579216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Case from Author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3" y="1504854"/>
            <a:ext cx="4788385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33 y/o G1P0100 at first trimester US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Called Type II, offered D&amp;C w/ laparoscopic guidance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Second opinion: oversew the hysterotomy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Outcome: 31 week C-</a:t>
            </a:r>
            <a:r>
              <a:rPr lang="en-US" sz="2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hyst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with living child, after PPROM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87B04-B378-AE5E-798D-B3D84CBCFAD0}"/>
              </a:ext>
            </a:extLst>
          </p:cNvPr>
          <p:cNvSpPr txBox="1"/>
          <p:nvPr/>
        </p:nvSpPr>
        <p:spPr>
          <a:xfrm>
            <a:off x="593313" y="6210659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Buskmiller Linacre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8AAB1-20F0-C547-D7F1-FBFCF320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25" y="339566"/>
            <a:ext cx="6255071" cy="61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463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95FC6-16C9-C43A-7D63-42B8A1101F80}"/>
              </a:ext>
            </a:extLst>
          </p:cNvPr>
          <p:cNvSpPr txBox="1"/>
          <p:nvPr/>
        </p:nvSpPr>
        <p:spPr>
          <a:xfrm>
            <a:off x="404079" y="222939"/>
            <a:ext cx="1134457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Imaginary Case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9B133-E77A-12EF-2435-44E40956009F}"/>
              </a:ext>
            </a:extLst>
          </p:cNvPr>
          <p:cNvSpPr txBox="1"/>
          <p:nvPr/>
        </p:nvSpPr>
        <p:spPr>
          <a:xfrm>
            <a:off x="593313" y="1504854"/>
            <a:ext cx="5360757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23 y/o G3P2002, two prior C-sections (breech, repeat)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7 week US as shown, + cardiac motion</a:t>
            </a:r>
          </a:p>
          <a:p>
            <a:pPr marL="342900" indent="-342900" defTabSz="121917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How best to counsel her?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96E301-DC38-FF84-73C1-EB5D4253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31" y="1285876"/>
            <a:ext cx="569762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8063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5"/>
            <a:ext cx="10492087" cy="31598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 a systematic review of management options for cesarean scar pregnancy, which concludes that globally, CSPs do not need to end in abortion.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Review an algorithm created by experts in the field of cesarean scar pregnancy, from the perspective of a pro-life physician.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Discuss other treatment options from a pro-life perspective.</a:t>
            </a:r>
          </a:p>
          <a:p>
            <a:pPr marL="457189" indent="-457189" defTabSz="1219170" hangingPunct="0">
              <a:spcBef>
                <a:spcPts val="1600"/>
              </a:spcBef>
              <a:buFontTx/>
              <a:buAutoNum type="arabicPeriod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6608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dianapolis, February 2021"/>
          <p:cNvSpPr txBox="1"/>
          <p:nvPr/>
        </p:nvSpPr>
        <p:spPr>
          <a:xfrm>
            <a:off x="366552" y="2848055"/>
            <a:ext cx="11917258" cy="116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>
            <a:spAutoFit/>
          </a:bodyPr>
          <a:lstStyle>
            <a:lvl1pPr defTabSz="825500">
              <a:defRPr sz="5000">
                <a:solidFill>
                  <a:srgbClr val="FFFFFF"/>
                </a:solidFill>
                <a:latin typeface="Acumin Pro"/>
                <a:ea typeface="Acumin Pro"/>
                <a:cs typeface="Acumin Pro"/>
                <a:sym typeface="Acumin Pro"/>
              </a:defRPr>
            </a:lvl1pPr>
          </a:lstStyle>
          <a:p>
            <a:pPr defTabSz="1100639" hangingPunct="0"/>
            <a:r>
              <a:rPr lang="en-US" sz="6667" kern="0" dirty="0"/>
              <a:t>Cesarean Section Pregnancy (CSP)</a:t>
            </a:r>
            <a:endParaRPr sz="6667" kern="0" dirty="0"/>
          </a:p>
        </p:txBody>
      </p:sp>
      <p:sp>
        <p:nvSpPr>
          <p:cNvPr id="62" name="HIPPOCRATIC DINNER"/>
          <p:cNvSpPr txBox="1"/>
          <p:nvPr/>
        </p:nvSpPr>
        <p:spPr>
          <a:xfrm>
            <a:off x="574921" y="2337361"/>
            <a:ext cx="3275982" cy="54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3" tIns="67733" rIns="67733" bIns="67733" anchor="ctr">
            <a:spAutoFit/>
          </a:bodyPr>
          <a:lstStyle>
            <a:lvl1pPr defTabSz="825500">
              <a:defRPr sz="2000" spc="500">
                <a:solidFill>
                  <a:srgbClr val="FFFFFF"/>
                </a:solidFill>
                <a:latin typeface="Acumin Pro Light"/>
                <a:ea typeface="Acumin Pro Light"/>
                <a:cs typeface="Acumin Pro Light"/>
                <a:sym typeface="Acumin Pro Light"/>
              </a:defRPr>
            </a:lvl1pPr>
          </a:lstStyle>
          <a:p>
            <a:pPr defTabSz="1100639" hangingPunct="0"/>
            <a:r>
              <a:rPr lang="en-US" sz="2667" kern="0" spc="667" dirty="0"/>
              <a:t>JOURNAL CLUB</a:t>
            </a:r>
            <a:endParaRPr sz="2667" kern="0" spc="667" dirty="0"/>
          </a:p>
        </p:txBody>
      </p:sp>
    </p:spTree>
    <p:extLst>
      <p:ext uri="{BB962C8B-B14F-4D97-AF65-F5344CB8AC3E}">
        <p14:creationId xmlns:p14="http://schemas.microsoft.com/office/powerpoint/2010/main" val="19077092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5e82db6848b69308_63" descr="Picture 7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rot="1935570">
            <a:off x="4486266" y="-1000578"/>
            <a:ext cx="9868390" cy="901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5e82db6848b69308_63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50" y="1556810"/>
            <a:ext cx="3244029" cy="60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5e82db6848b69308_63"/>
          <p:cNvSpPr txBox="1"/>
          <p:nvPr/>
        </p:nvSpPr>
        <p:spPr>
          <a:xfrm>
            <a:off x="406450" y="2577134"/>
            <a:ext cx="73746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Life.  It’s why we are here.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g5e82db6848b69308_63"/>
          <p:cNvSpPr txBox="1"/>
          <p:nvPr/>
        </p:nvSpPr>
        <p:spPr>
          <a:xfrm>
            <a:off x="735496" y="4280866"/>
            <a:ext cx="48204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AAPLOG.org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Communications @aaplog.org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202-230-0997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5F56D-A775-C25D-8DC2-088A663E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30" y="138546"/>
            <a:ext cx="7374139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59674" r="32426"/>
          <a:stretch>
            <a:fillRect/>
          </a:stretch>
        </p:blipFill>
        <p:spPr>
          <a:xfrm>
            <a:off x="4268349" y="753051"/>
            <a:ext cx="1020889" cy="4476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68873" r="22544"/>
          <a:stretch>
            <a:fillRect/>
          </a:stretch>
        </p:blipFill>
        <p:spPr>
          <a:xfrm>
            <a:off x="1602384" y="603296"/>
            <a:ext cx="1183505" cy="4776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89353"/>
          <a:stretch>
            <a:fillRect/>
          </a:stretch>
        </p:blipFill>
        <p:spPr>
          <a:xfrm>
            <a:off x="6684323" y="603297"/>
            <a:ext cx="1468125" cy="4776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AAPLOG-AudienceSegments.pdf" descr="AAPLOG-AudienceSegments.pdf"/>
          <p:cNvPicPr>
            <a:picLocks noChangeAspect="1"/>
          </p:cNvPicPr>
          <p:nvPr/>
        </p:nvPicPr>
        <p:blipFill>
          <a:blip r:embed="rId2"/>
          <a:srcRect l="78962" r="11644"/>
          <a:stretch>
            <a:fillRect/>
          </a:stretch>
        </p:blipFill>
        <p:spPr>
          <a:xfrm>
            <a:off x="9471396" y="548131"/>
            <a:ext cx="1325267" cy="48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Med Students &amp; Residents"/>
          <p:cNvSpPr txBox="1"/>
          <p:nvPr/>
        </p:nvSpPr>
        <p:spPr>
          <a:xfrm>
            <a:off x="1103985" y="5010158"/>
            <a:ext cx="1824111" cy="40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>
            <a:lvl1pPr algn="ctr" defTabSz="82550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lvl1pPr>
          </a:lstStyle>
          <a:p>
            <a:pPr defTabSz="1100639" hangingPunct="0"/>
            <a:r>
              <a:rPr lang="en-US" sz="2133" kern="0" dirty="0"/>
              <a:t>Gynecologists</a:t>
            </a:r>
            <a:endParaRPr sz="2133" kern="0" dirty="0"/>
          </a:p>
        </p:txBody>
      </p:sp>
      <p:sp>
        <p:nvSpPr>
          <p:cNvPr id="79" name="Current AAPLOG Members"/>
          <p:cNvSpPr txBox="1"/>
          <p:nvPr/>
        </p:nvSpPr>
        <p:spPr>
          <a:xfrm>
            <a:off x="3668039" y="4995257"/>
            <a:ext cx="2221384" cy="40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>
            <a:lvl1pPr algn="ctr" defTabSz="82550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lvl1pPr>
          </a:lstStyle>
          <a:p>
            <a:pPr defTabSz="1100639" hangingPunct="0"/>
            <a:r>
              <a:rPr lang="en-US" sz="2133" kern="0" dirty="0"/>
              <a:t>Obstetricians</a:t>
            </a:r>
            <a:endParaRPr sz="2133" kern="0" dirty="0"/>
          </a:p>
        </p:txBody>
      </p:sp>
      <p:sp>
        <p:nvSpPr>
          <p:cNvPr id="80" name="“Soft Pro-Choice” OB-GYNs"/>
          <p:cNvSpPr txBox="1"/>
          <p:nvPr/>
        </p:nvSpPr>
        <p:spPr>
          <a:xfrm>
            <a:off x="6684323" y="4995257"/>
            <a:ext cx="1467911" cy="66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>
            <a:lvl1pPr algn="ctr" defTabSz="82550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lvl1pPr>
          </a:lstStyle>
          <a:p>
            <a:pPr defTabSz="1100639" hangingPunct="0"/>
            <a:r>
              <a:rPr lang="en-US" sz="2133" kern="0" dirty="0"/>
              <a:t>Community generalists</a:t>
            </a:r>
            <a:endParaRPr sz="2133" kern="0" dirty="0"/>
          </a:p>
        </p:txBody>
      </p:sp>
      <p:sp>
        <p:nvSpPr>
          <p:cNvPr id="81" name="Pro-Life…"/>
          <p:cNvSpPr txBox="1"/>
          <p:nvPr/>
        </p:nvSpPr>
        <p:spPr>
          <a:xfrm>
            <a:off x="9366092" y="5008803"/>
            <a:ext cx="1467909" cy="93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3" tIns="67733" rIns="67733" bIns="67733">
            <a:spAutoFit/>
          </a:bodyPr>
          <a:lstStyle/>
          <a:p>
            <a:pPr algn="ctr" defTabSz="1100639" hangingPunct="0">
              <a:lnSpc>
                <a:spcPct val="80000"/>
              </a:lnSpc>
              <a:defRPr sz="1600">
                <a:solidFill>
                  <a:srgbClr val="357CA2"/>
                </a:solidFill>
                <a:latin typeface="Acumin Pro Black"/>
                <a:ea typeface="Acumin Pro Black"/>
                <a:cs typeface="Acumin Pro Black"/>
                <a:sym typeface="Acumin Pro Black"/>
              </a:defRPr>
            </a:pPr>
            <a:r>
              <a:rPr lang="en-US" sz="2133" kern="0" dirty="0">
                <a:solidFill>
                  <a:srgbClr val="357CA2"/>
                </a:solidFill>
                <a:latin typeface="Acumin Pro Black"/>
                <a:sym typeface="Acumin Pro Black"/>
              </a:rPr>
              <a:t>Maternal-fetal medicine</a:t>
            </a:r>
            <a:endParaRPr sz="2133" kern="0" dirty="0">
              <a:solidFill>
                <a:srgbClr val="357CA2"/>
              </a:solidFill>
              <a:latin typeface="Acumin Pro Black"/>
              <a:sym typeface="Acumin Pro Black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Study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4"/>
            <a:ext cx="5493103" cy="1969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Systematic review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Meta-analysis using a random effects model, stratified by presence of embryonic/fetal cardiac activity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Evidence- and expert-guided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B68A5-3DF5-B14A-90B8-CF6EBC28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578" y="273428"/>
            <a:ext cx="4299171" cy="6388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866B2-F08C-CF0C-B92E-8EF771357357}"/>
              </a:ext>
            </a:extLst>
          </p:cNvPr>
          <p:cNvSpPr txBox="1"/>
          <p:nvPr/>
        </p:nvSpPr>
        <p:spPr>
          <a:xfrm>
            <a:off x="593313" y="5701145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Cali et al UOG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366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Systematic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9D4CF-244F-9205-DD38-F6642690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5" y="1403008"/>
            <a:ext cx="9049215" cy="447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C0718-0D3C-349B-6D47-10E92F590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440" y="2046339"/>
            <a:ext cx="2711589" cy="3568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6E4049-2730-CAF7-70A7-215C3D354EF2}"/>
              </a:ext>
            </a:extLst>
          </p:cNvPr>
          <p:cNvSpPr txBox="1"/>
          <p:nvPr/>
        </p:nvSpPr>
        <p:spPr>
          <a:xfrm>
            <a:off x="565604" y="6407726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Cali et al UOG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3777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4AB55-4C8F-1442-EEC5-A65E5B2F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90" y="422120"/>
            <a:ext cx="9125419" cy="6013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E5D79-EF84-CB45-52F4-06E2AFEFA222}"/>
              </a:ext>
            </a:extLst>
          </p:cNvPr>
          <p:cNvSpPr txBox="1"/>
          <p:nvPr/>
        </p:nvSpPr>
        <p:spPr>
          <a:xfrm>
            <a:off x="565604" y="6435879"/>
            <a:ext cx="498314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219170" hangingPunct="0"/>
            <a:r>
              <a:rPr lang="en-US" sz="1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Cali et al UOG 2018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1418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920321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Expectant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445879" y="1497873"/>
            <a:ext cx="10596193" cy="5293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69 / 273 women (25%) treated expectantly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52 / 69 women (75%) had positive cardiac activity at the time of diagnosis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13% had an uncomplicated miscarriage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20% had a complicated miscarriage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77% progressed into the third trimester</a:t>
            </a:r>
          </a:p>
          <a:p>
            <a:pPr marL="1257300" lvl="2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39% had severe third-trimester bleeding</a:t>
            </a:r>
          </a:p>
          <a:p>
            <a:pPr marL="1257300" lvl="2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10% had uterine rupture</a:t>
            </a:r>
          </a:p>
          <a:p>
            <a:pPr marL="1257300" lvl="2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75% had placenta </a:t>
            </a:r>
            <a:r>
              <a:rPr lang="en-US" sz="2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accreta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 spectrum (69% </a:t>
            </a:r>
            <a:r>
              <a:rPr lang="en-US" sz="2400" kern="0" dirty="0" err="1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percreta</a:t>
            </a: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, 90% diagnosed prenatally)</a:t>
            </a:r>
          </a:p>
          <a:p>
            <a:pPr marL="1257300" lvl="2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61% needed a cesarean hysterectomy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 maternal death</a:t>
            </a:r>
          </a:p>
          <a:p>
            <a:pPr marL="800100" lvl="1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Acumin Pro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0524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964-56C5-4E23-B83F-78ECFA04B817}"/>
              </a:ext>
            </a:extLst>
          </p:cNvPr>
          <p:cNvSpPr txBox="1"/>
          <p:nvPr/>
        </p:nvSpPr>
        <p:spPr>
          <a:xfrm>
            <a:off x="404079" y="222939"/>
            <a:ext cx="10492087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5600" kern="0" dirty="0">
                <a:solidFill>
                  <a:srgbClr val="A75967"/>
                </a:solidFill>
                <a:latin typeface="Acumin Pro"/>
                <a:cs typeface="Calibri"/>
                <a:sym typeface="Calibri"/>
              </a:rPr>
              <a:t>Expectant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9511-1B04-4532-8E7D-B83AC2E6A56E}"/>
              </a:ext>
            </a:extLst>
          </p:cNvPr>
          <p:cNvSpPr txBox="1"/>
          <p:nvPr/>
        </p:nvSpPr>
        <p:spPr>
          <a:xfrm>
            <a:off x="593313" y="1497874"/>
            <a:ext cx="10952141" cy="2339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hangingPunct="0"/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17 / 69 women had negative cardiac activity at the time of diagnosis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12 experienced an uncomplicated miscarriage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8 had symptoms, half of which required intervention, (3 were severe bleeding)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5 required surgical intervention associated with a miscarriage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1 patient had uterine rupture in the first trimester</a:t>
            </a:r>
          </a:p>
          <a:p>
            <a:pPr marL="342900" indent="-342900" defTabSz="1219170" hangingPunct="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cumin Pro"/>
                <a:cs typeface="Calibri"/>
                <a:sym typeface="Calibri"/>
              </a:rPr>
              <a:t>No maternal death or hysterectomy</a:t>
            </a:r>
          </a:p>
        </p:txBody>
      </p:sp>
    </p:spTree>
    <p:extLst>
      <p:ext uri="{BB962C8B-B14F-4D97-AF65-F5344CB8AC3E}">
        <p14:creationId xmlns:p14="http://schemas.microsoft.com/office/powerpoint/2010/main" val="16136857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1039</Words>
  <Application>Microsoft Office PowerPoint</Application>
  <PresentationFormat>Widescreen</PresentationFormat>
  <Paragraphs>137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Acumin Pro</vt:lpstr>
      <vt:lpstr>Acumin Pro Black</vt:lpstr>
      <vt:lpstr>Acumin Pro Light</vt:lpstr>
      <vt:lpstr>Arial</vt:lpstr>
      <vt:lpstr>Calibri</vt:lpstr>
      <vt:lpstr>Calibri Light</vt:lpstr>
      <vt:lpstr>g_d0_f2</vt:lpstr>
      <vt:lpstr>Helvetica</vt:lpstr>
      <vt:lpstr>Helvetica Neue</vt:lpstr>
      <vt:lpstr>Helvetica Neue Medium</vt:lpstr>
      <vt:lpstr>Office Theme</vt:lpstr>
      <vt:lpstr>1_Office Theme</vt:lpstr>
      <vt:lpstr>2_Office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Buskmiller</dc:creator>
  <cp:lastModifiedBy>Cara Buskmiller</cp:lastModifiedBy>
  <cp:revision>14</cp:revision>
  <dcterms:created xsi:type="dcterms:W3CDTF">2022-01-13T14:07:47Z</dcterms:created>
  <dcterms:modified xsi:type="dcterms:W3CDTF">2022-06-14T14:52:14Z</dcterms:modified>
</cp:coreProperties>
</file>