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</p:sldMasterIdLst>
  <p:notesMasterIdLst>
    <p:notesMasterId r:id="rId22"/>
  </p:notesMasterIdLst>
  <p:sldIdLst>
    <p:sldId id="256" r:id="rId4"/>
    <p:sldId id="258" r:id="rId5"/>
    <p:sldId id="260" r:id="rId6"/>
    <p:sldId id="261" r:id="rId7"/>
    <p:sldId id="263" r:id="rId8"/>
    <p:sldId id="280" r:id="rId9"/>
    <p:sldId id="278" r:id="rId10"/>
    <p:sldId id="279" r:id="rId11"/>
    <p:sldId id="264" r:id="rId12"/>
    <p:sldId id="282" r:id="rId13"/>
    <p:sldId id="262" r:id="rId14"/>
    <p:sldId id="289" r:id="rId15"/>
    <p:sldId id="290" r:id="rId16"/>
    <p:sldId id="291" r:id="rId17"/>
    <p:sldId id="294" r:id="rId18"/>
    <p:sldId id="293" r:id="rId19"/>
    <p:sldId id="292" r:id="rId20"/>
    <p:sldId id="28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 autoAdjust="0"/>
    <p:restoredTop sz="94660"/>
  </p:normalViewPr>
  <p:slideViewPr>
    <p:cSldViewPr snapToGrid="0">
      <p:cViewPr>
        <p:scale>
          <a:sx n="69" d="100"/>
          <a:sy n="69" d="100"/>
        </p:scale>
        <p:origin x="40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95CBB-F095-425E-BBBE-82F55427C0F3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BFE3D-48F2-45C6-8B11-7D5A5F2C7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14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e82db6848b69308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5e82db6848b69308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60D20-52E7-4AD2-9BA4-A41C2E02F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37DECD-3887-45EE-AE9F-1B5059C90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53604-BEC3-46A2-8F63-1622E00E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947D-9199-4244-80B8-8250FC7986C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94DBF-B784-4B81-BC43-2B11897D5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8C66D-30B2-4D9F-BF66-6CC760CD9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AAD9-E03D-4CE4-9D9A-1E8081E6B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6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B61BC-E123-4491-A271-18BC1170D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1BC53-3E78-4303-A742-55C516920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75C46-EF4C-40C4-A5AE-972D80B0D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947D-9199-4244-80B8-8250FC7986C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E9810-014E-476F-B002-B7111573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91AD0-302D-4663-98B7-DC36B98FC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AAD9-E03D-4CE4-9D9A-1E8081E6B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22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DEEA70-5FBD-4FA9-B7F2-0F394E026A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B3FA2A-E218-439B-BEF1-241B0063F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B5A93-A0D7-4946-9560-E05BB3C26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947D-9199-4244-80B8-8250FC7986C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30D80-F2BF-4C49-A2AD-9563E58C0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7BA2F-7242-464D-A895-4FEEB5DE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AAD9-E03D-4CE4-9D9A-1E8081E6B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85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71569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"/>
          <p:cNvSpPr/>
          <p:nvPr/>
        </p:nvSpPr>
        <p:spPr>
          <a:xfrm>
            <a:off x="-27719" y="-164203"/>
            <a:ext cx="147883" cy="71864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42900" dist="105394" dir="5400000" rotWithShape="0">
              <a:srgbClr val="000000">
                <a:alpha val="34207"/>
              </a:srgbClr>
            </a:outerShdw>
          </a:effectLst>
        </p:spPr>
        <p:txBody>
          <a:bodyPr lIns="0" tIns="0" rIns="0" bIns="0" anchor="ctr"/>
          <a:lstStyle/>
          <a:p>
            <a:pPr algn="ctr" defTabSz="110063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267"/>
          </a:p>
        </p:txBody>
      </p:sp>
      <p:pic>
        <p:nvPicPr>
          <p:cNvPr id="2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14" y="245228"/>
            <a:ext cx="1181236" cy="222541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Rectangle"/>
          <p:cNvSpPr/>
          <p:nvPr/>
        </p:nvSpPr>
        <p:spPr>
          <a:xfrm>
            <a:off x="-27719" y="3431746"/>
            <a:ext cx="147883" cy="1761652"/>
          </a:xfrm>
          <a:prstGeom prst="rect">
            <a:avLst/>
          </a:prstGeom>
          <a:solidFill>
            <a:srgbClr val="D9B2A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10063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267"/>
          </a:p>
        </p:txBody>
      </p:sp>
      <p:sp>
        <p:nvSpPr>
          <p:cNvPr id="25" name="Rectangle"/>
          <p:cNvSpPr/>
          <p:nvPr/>
        </p:nvSpPr>
        <p:spPr>
          <a:xfrm>
            <a:off x="-27719" y="1693256"/>
            <a:ext cx="147883" cy="1761653"/>
          </a:xfrm>
          <a:prstGeom prst="rect">
            <a:avLst/>
          </a:prstGeom>
          <a:solidFill>
            <a:srgbClr val="3D647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10063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267"/>
          </a:p>
        </p:txBody>
      </p:sp>
      <p:sp>
        <p:nvSpPr>
          <p:cNvPr id="26" name="Rectangle"/>
          <p:cNvSpPr/>
          <p:nvPr/>
        </p:nvSpPr>
        <p:spPr>
          <a:xfrm>
            <a:off x="-27719" y="5192813"/>
            <a:ext cx="147883" cy="1761652"/>
          </a:xfrm>
          <a:prstGeom prst="rect">
            <a:avLst/>
          </a:prstGeom>
          <a:solidFill>
            <a:srgbClr val="B8C8C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10063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267"/>
          </a:p>
        </p:txBody>
      </p:sp>
      <p:sp>
        <p:nvSpPr>
          <p:cNvPr id="27" name="Rectangle"/>
          <p:cNvSpPr/>
          <p:nvPr/>
        </p:nvSpPr>
        <p:spPr>
          <a:xfrm>
            <a:off x="-27719" y="-33944"/>
            <a:ext cx="147883" cy="1761653"/>
          </a:xfrm>
          <a:prstGeom prst="rect">
            <a:avLst/>
          </a:prstGeom>
          <a:solidFill>
            <a:srgbClr val="A7596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10063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267"/>
          </a:p>
        </p:txBody>
      </p:sp>
      <p:pic>
        <p:nvPicPr>
          <p:cNvPr id="28" name="AAPLOG Logo Icon_Black.png" descr="AAPLOG Logo Icon_Black.png"/>
          <p:cNvPicPr>
            <a:picLocks noChangeAspect="1"/>
          </p:cNvPicPr>
          <p:nvPr/>
        </p:nvPicPr>
        <p:blipFill>
          <a:blip r:embed="rId3">
            <a:alphaModFix amt="5000"/>
          </a:blip>
          <a:srcRect/>
          <a:stretch>
            <a:fillRect/>
          </a:stretch>
        </p:blipFill>
        <p:spPr>
          <a:xfrm rot="15882991">
            <a:off x="1405027" y="-3330200"/>
            <a:ext cx="17390039" cy="15285511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693681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"/>
          <p:cNvSpPr/>
          <p:nvPr/>
        </p:nvSpPr>
        <p:spPr>
          <a:xfrm>
            <a:off x="-27719" y="-164203"/>
            <a:ext cx="147883" cy="71864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42900" dist="105394" dir="5400000" rotWithShape="0">
              <a:srgbClr val="000000">
                <a:alpha val="34207"/>
              </a:srgbClr>
            </a:outerShdw>
          </a:effectLst>
        </p:spPr>
        <p:txBody>
          <a:bodyPr lIns="0" tIns="0" rIns="0" bIns="0" anchor="ctr"/>
          <a:lstStyle/>
          <a:p>
            <a:pPr algn="ctr" defTabSz="110063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267"/>
          </a:p>
        </p:txBody>
      </p:sp>
      <p:sp>
        <p:nvSpPr>
          <p:cNvPr id="37" name="Rectangle"/>
          <p:cNvSpPr/>
          <p:nvPr/>
        </p:nvSpPr>
        <p:spPr>
          <a:xfrm>
            <a:off x="-27719" y="3431746"/>
            <a:ext cx="147883" cy="1761652"/>
          </a:xfrm>
          <a:prstGeom prst="rect">
            <a:avLst/>
          </a:prstGeom>
          <a:solidFill>
            <a:srgbClr val="D9B2A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10063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267"/>
          </a:p>
        </p:txBody>
      </p:sp>
      <p:sp>
        <p:nvSpPr>
          <p:cNvPr id="38" name="Rectangle"/>
          <p:cNvSpPr/>
          <p:nvPr/>
        </p:nvSpPr>
        <p:spPr>
          <a:xfrm>
            <a:off x="-27719" y="1693256"/>
            <a:ext cx="147883" cy="1761653"/>
          </a:xfrm>
          <a:prstGeom prst="rect">
            <a:avLst/>
          </a:prstGeom>
          <a:solidFill>
            <a:srgbClr val="3D647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10063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267"/>
          </a:p>
        </p:txBody>
      </p:sp>
      <p:sp>
        <p:nvSpPr>
          <p:cNvPr id="39" name="Rectangle"/>
          <p:cNvSpPr/>
          <p:nvPr/>
        </p:nvSpPr>
        <p:spPr>
          <a:xfrm>
            <a:off x="-27719" y="5192813"/>
            <a:ext cx="147883" cy="1761652"/>
          </a:xfrm>
          <a:prstGeom prst="rect">
            <a:avLst/>
          </a:prstGeom>
          <a:solidFill>
            <a:srgbClr val="B8C8C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10063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267"/>
          </a:p>
        </p:txBody>
      </p:sp>
      <p:sp>
        <p:nvSpPr>
          <p:cNvPr id="40" name="Rectangle"/>
          <p:cNvSpPr/>
          <p:nvPr/>
        </p:nvSpPr>
        <p:spPr>
          <a:xfrm>
            <a:off x="-27719" y="-33944"/>
            <a:ext cx="147883" cy="1761653"/>
          </a:xfrm>
          <a:prstGeom prst="rect">
            <a:avLst/>
          </a:prstGeom>
          <a:solidFill>
            <a:srgbClr val="A7596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10063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267"/>
          </a:p>
        </p:txBody>
      </p:sp>
      <p:pic>
        <p:nvPicPr>
          <p:cNvPr id="41" name="AAPLOG Logo Icon_Color.png" descr="AAPLOG Logo Icon_Col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4" y="5747556"/>
            <a:ext cx="741956" cy="65216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1" y="6356350"/>
            <a:ext cx="469037" cy="461665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693927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482601"/>
            <a:ext cx="1524000" cy="286292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Rectangle"/>
          <p:cNvSpPr/>
          <p:nvPr/>
        </p:nvSpPr>
        <p:spPr>
          <a:xfrm>
            <a:off x="-147383" y="-139259"/>
            <a:ext cx="12486765" cy="7136517"/>
          </a:xfrm>
          <a:prstGeom prst="rect">
            <a:avLst/>
          </a:prstGeom>
          <a:solidFill>
            <a:srgbClr val="B8C8C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10063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267"/>
          </a:p>
        </p:txBody>
      </p:sp>
      <p:pic>
        <p:nvPicPr>
          <p:cNvPr id="5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27" y="254190"/>
            <a:ext cx="1107141" cy="207983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41767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tx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-27719" y="-164203"/>
            <a:ext cx="147883" cy="718640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42900" dist="105394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67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-27719" y="3431746"/>
            <a:ext cx="147883" cy="1761652"/>
          </a:xfrm>
          <a:prstGeom prst="rect">
            <a:avLst/>
          </a:prstGeom>
          <a:solidFill>
            <a:srgbClr val="D9B2A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67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-27719" y="1693256"/>
            <a:ext cx="147883" cy="1761653"/>
          </a:xfrm>
          <a:prstGeom prst="rect">
            <a:avLst/>
          </a:prstGeom>
          <a:solidFill>
            <a:srgbClr val="3D647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67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-27719" y="5192813"/>
            <a:ext cx="147883" cy="1761652"/>
          </a:xfrm>
          <a:prstGeom prst="rect">
            <a:avLst/>
          </a:prstGeom>
          <a:solidFill>
            <a:srgbClr val="B8C8C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67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-27719" y="-33944"/>
            <a:ext cx="147883" cy="1761653"/>
          </a:xfrm>
          <a:prstGeom prst="rect">
            <a:avLst/>
          </a:prstGeom>
          <a:solidFill>
            <a:srgbClr val="A7596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67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1" y="6356350"/>
            <a:ext cx="458537" cy="47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2400"/>
            </a:lvl1pPr>
            <a:lvl2pPr marL="0" lvl="1" indent="0" algn="l">
              <a:spcBef>
                <a:spcPts val="0"/>
              </a:spcBef>
              <a:buNone/>
              <a:defRPr sz="2400"/>
            </a:lvl2pPr>
            <a:lvl3pPr marL="0" lvl="2" indent="0" algn="l">
              <a:spcBef>
                <a:spcPts val="0"/>
              </a:spcBef>
              <a:buNone/>
              <a:defRPr sz="2400"/>
            </a:lvl3pPr>
            <a:lvl4pPr marL="0" lvl="3" indent="0" algn="l">
              <a:spcBef>
                <a:spcPts val="0"/>
              </a:spcBef>
              <a:buNone/>
              <a:defRPr sz="2400"/>
            </a:lvl4pPr>
            <a:lvl5pPr marL="0" lvl="4" indent="0" algn="l">
              <a:spcBef>
                <a:spcPts val="0"/>
              </a:spcBef>
              <a:buNone/>
              <a:defRPr sz="2400"/>
            </a:lvl5pPr>
            <a:lvl6pPr marL="0" lvl="5" indent="0" algn="l">
              <a:spcBef>
                <a:spcPts val="0"/>
              </a:spcBef>
              <a:buNone/>
              <a:defRPr sz="2400"/>
            </a:lvl6pPr>
            <a:lvl7pPr marL="0" lvl="6" indent="0" algn="l">
              <a:spcBef>
                <a:spcPts val="0"/>
              </a:spcBef>
              <a:buNone/>
              <a:defRPr sz="2400"/>
            </a:lvl7pPr>
            <a:lvl8pPr marL="0" lvl="7" indent="0" algn="l">
              <a:spcBef>
                <a:spcPts val="0"/>
              </a:spcBef>
              <a:buNone/>
              <a:defRPr sz="2400"/>
            </a:lvl8pPr>
            <a:lvl9pPr marL="0" lvl="8" indent="0" algn="l">
              <a:spcBef>
                <a:spcPts val="0"/>
              </a:spcBef>
              <a:buNone/>
              <a:defRPr sz="24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95019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FE01D-DC97-4F02-A9C6-0303166EE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32F26-1FD6-4B98-9267-1845CE183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53272-0806-49A7-B9CE-D7E663F5C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947D-9199-4244-80B8-8250FC7986C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8D024-54BF-464E-9EAB-BC33665F4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95FC8-FB67-4355-936F-97981F40F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AAD9-E03D-4CE4-9D9A-1E8081E6B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72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0E099-BF1C-42BC-9258-D7D5E29ED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E4834-B8FB-4DE5-9711-8B72CA5A0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25756-7E9E-4AB0-A185-DB6C4F2CE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947D-9199-4244-80B8-8250FC7986C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E3E5B-2D02-4537-9395-9FF8D0DD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87FCD-6EF4-416A-A2BA-A44E987C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AAD9-E03D-4CE4-9D9A-1E8081E6B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6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0A7BB-3E0C-4AB1-8340-8E5ACE5EA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FA2D1-7921-47F5-A8F5-ACA5062C5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D993A-5FB0-4393-987C-66B95F44F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3FD8C5-B378-4982-BD63-984A2D733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947D-9199-4244-80B8-8250FC7986C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F3F4B-FBDF-4469-A176-C8C553667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F7782-B146-4C23-AA05-34F40A11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AAD9-E03D-4CE4-9D9A-1E8081E6B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0AAE7-546D-4CAD-A84C-DFDFEFF54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560FB-5A1C-4A81-AF69-19731C861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D34B10-53B4-4226-A0E1-3C2508DF8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EE3F34-C182-43C8-AB39-496C08D5F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A3E82A-7549-492D-9352-FD0AA8BEBA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E7A266-6B1B-4672-BBE1-09FF9DD5B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947D-9199-4244-80B8-8250FC7986C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9B687-2203-4F10-8F79-73745AD95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BA25E1-12A2-4706-94A5-D0B5D2DD2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AAD9-E03D-4CE4-9D9A-1E8081E6B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85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9733F-CC71-4DBB-8B17-C89613E49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8EC0A0-C1E2-4617-8073-CFB008D25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947D-9199-4244-80B8-8250FC7986C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50AE33-9D1B-4B24-BBD6-A39DE77A6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CC2A6-D50F-4B1B-BBB1-56B5EF245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AAD9-E03D-4CE4-9D9A-1E8081E6B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6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020988-996B-4EF0-8656-91A6021AF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947D-9199-4244-80B8-8250FC7986C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DB18AE-821C-46AF-83A2-24C67D430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A5614-EFEF-4D63-A8A9-414205ADE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AAD9-E03D-4CE4-9D9A-1E8081E6B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2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E4AB4-7B4D-4A25-A63A-D4D1E7A52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07C72-8381-4898-84E5-626587137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83076E-6789-407E-885C-C0F0B79AE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63151-AA17-48BB-8803-85C55815F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947D-9199-4244-80B8-8250FC7986C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002D44-DAF3-4879-997E-0DE68A10A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2AC96C-C260-4811-B2FA-C58DFD0E6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AAD9-E03D-4CE4-9D9A-1E8081E6B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36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DE53-E682-4357-8125-86DE92DBF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8AD2B6-D2E4-436F-8EA7-DF004558B9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1019A3-2FB9-46BF-8B8B-8F51783AA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404FD7-19FB-4324-8745-BDE627051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947D-9199-4244-80B8-8250FC7986C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DFB09-440C-43A1-AC93-9C083D5B1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6AF1F-AC2E-4878-9ABA-B5EC9F42A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AAD9-E03D-4CE4-9D9A-1E8081E6B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8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D320E7-9744-4897-83A0-621C21D82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1F225-1FF9-4ACB-8E16-DF3634FBA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16F3F-10A3-45D5-A256-0BFF75B70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2947D-9199-4244-80B8-8250FC7986C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DC986-1CFB-4D5A-ABF9-DDAD0695E8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4346E-7B93-40C4-A426-18C405336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7AAD9-E03D-4CE4-9D9A-1E8081E6B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7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18330" y="311"/>
            <a:ext cx="12228659" cy="5474040"/>
          </a:xfrm>
          <a:prstGeom prst="rect">
            <a:avLst/>
          </a:prstGeom>
          <a:solidFill>
            <a:srgbClr val="A7596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10063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267"/>
          </a:p>
        </p:txBody>
      </p:sp>
      <p:pic>
        <p:nvPicPr>
          <p:cNvPr id="3" name="AAPLOG Logo Icon_White.png" descr="AAPLOG Logo Icon_White.png"/>
          <p:cNvPicPr>
            <a:picLocks noChangeAspect="1"/>
          </p:cNvPicPr>
          <p:nvPr/>
        </p:nvPicPr>
        <p:blipFill>
          <a:blip r:embed="rId6">
            <a:alphaModFix amt="6441"/>
          </a:blip>
          <a:stretch>
            <a:fillRect/>
          </a:stretch>
        </p:blipFill>
        <p:spPr>
          <a:xfrm>
            <a:off x="-1953165" y="-1294143"/>
            <a:ext cx="10746860" cy="944628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"/>
          <p:cNvSpPr/>
          <p:nvPr/>
        </p:nvSpPr>
        <p:spPr>
          <a:xfrm>
            <a:off x="-119674" y="-18354"/>
            <a:ext cx="12431347" cy="167868"/>
          </a:xfrm>
          <a:prstGeom prst="rect">
            <a:avLst/>
          </a:prstGeom>
          <a:solidFill>
            <a:srgbClr val="D9B2A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10063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267"/>
          </a:p>
        </p:txBody>
      </p:sp>
      <p:pic>
        <p:nvPicPr>
          <p:cNvPr id="5" name="AAPLOG Logotype Color 80black.pdf" descr="AAPLOG Logotype Color 80black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955" y="5919113"/>
            <a:ext cx="2214392" cy="50798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609600" y="92075"/>
            <a:ext cx="109728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93598" y="6187073"/>
            <a:ext cx="344002" cy="33855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323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med"/>
  <p:txStyles>
    <p:titleStyle>
      <a:lvl1pPr marL="0" marR="0" indent="0" algn="ctr" defTabSz="9143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3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3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3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3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3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3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3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3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881" marR="0" indent="-342881" algn="l" defTabSz="914353" rtl="0" latinLnBrk="0">
        <a:lnSpc>
          <a:spcPct val="100000"/>
        </a:lnSpc>
        <a:spcBef>
          <a:spcPts val="667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32" marR="0" indent="-326556" algn="l" defTabSz="914353" rtl="0" latinLnBrk="0">
        <a:lnSpc>
          <a:spcPct val="100000"/>
        </a:lnSpc>
        <a:spcBef>
          <a:spcPts val="667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138" marR="0" indent="-304784" algn="l" defTabSz="914353" rtl="0" latinLnBrk="0">
        <a:lnSpc>
          <a:spcPct val="100000"/>
        </a:lnSpc>
        <a:spcBef>
          <a:spcPts val="667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273" marR="0" indent="-365742" algn="l" defTabSz="914353" rtl="0" latinLnBrk="0">
        <a:lnSpc>
          <a:spcPct val="100000"/>
        </a:lnSpc>
        <a:spcBef>
          <a:spcPts val="667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450" marR="0" indent="-365742" algn="l" defTabSz="914353" rtl="0" latinLnBrk="0">
        <a:lnSpc>
          <a:spcPct val="100000"/>
        </a:lnSpc>
        <a:spcBef>
          <a:spcPts val="667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627" marR="0" indent="-365742" algn="l" defTabSz="914353" rtl="0" latinLnBrk="0">
        <a:lnSpc>
          <a:spcPct val="100000"/>
        </a:lnSpc>
        <a:spcBef>
          <a:spcPts val="667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805" marR="0" indent="-365742" algn="l" defTabSz="914353" rtl="0" latinLnBrk="0">
        <a:lnSpc>
          <a:spcPct val="100000"/>
        </a:lnSpc>
        <a:spcBef>
          <a:spcPts val="667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5982" marR="0" indent="-365742" algn="l" defTabSz="914353" rtl="0" latinLnBrk="0">
        <a:lnSpc>
          <a:spcPct val="100000"/>
        </a:lnSpc>
        <a:spcBef>
          <a:spcPts val="667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158" marR="0" indent="-365742" algn="l" defTabSz="914353" rtl="0" latinLnBrk="0">
        <a:lnSpc>
          <a:spcPct val="100000"/>
        </a:lnSpc>
        <a:spcBef>
          <a:spcPts val="667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609585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121917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828754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2438339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3047924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3657509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4267093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4876678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/>
          <p:nvPr/>
        </p:nvSpPr>
        <p:spPr>
          <a:xfrm>
            <a:off x="-27719" y="-164203"/>
            <a:ext cx="147883" cy="718640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42900" dist="105394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67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Google Shape;7;p2" descr="Picture 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8591" y="0"/>
            <a:ext cx="969341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 descr="Picture 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014" y="279095"/>
            <a:ext cx="1181236" cy="22254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/>
          <p:nvPr/>
        </p:nvSpPr>
        <p:spPr>
          <a:xfrm>
            <a:off x="-27719" y="3431746"/>
            <a:ext cx="147883" cy="1761652"/>
          </a:xfrm>
          <a:prstGeom prst="rect">
            <a:avLst/>
          </a:prstGeom>
          <a:solidFill>
            <a:srgbClr val="D9B2A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67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-27719" y="1693256"/>
            <a:ext cx="147883" cy="1761653"/>
          </a:xfrm>
          <a:prstGeom prst="rect">
            <a:avLst/>
          </a:prstGeom>
          <a:solidFill>
            <a:srgbClr val="3D647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67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-27719" y="5192813"/>
            <a:ext cx="147883" cy="1761652"/>
          </a:xfrm>
          <a:prstGeom prst="rect">
            <a:avLst/>
          </a:prstGeom>
          <a:solidFill>
            <a:srgbClr val="B8C8C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67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27719" y="-33944"/>
            <a:ext cx="147883" cy="1761653"/>
          </a:xfrm>
          <a:prstGeom prst="rect">
            <a:avLst/>
          </a:prstGeom>
          <a:solidFill>
            <a:srgbClr val="A7596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67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609600" y="92075"/>
            <a:ext cx="10972800" cy="150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5892800" y="6187073"/>
            <a:ext cx="28448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88178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Indianapolis, February 2021"/>
          <p:cNvSpPr txBox="1"/>
          <p:nvPr/>
        </p:nvSpPr>
        <p:spPr>
          <a:xfrm>
            <a:off x="541053" y="2848055"/>
            <a:ext cx="9089561" cy="1162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7733" tIns="67733" rIns="67733" bIns="67733">
            <a:spAutoFit/>
          </a:bodyPr>
          <a:lstStyle>
            <a:lvl1pPr defTabSz="825500">
              <a:defRPr sz="5000">
                <a:solidFill>
                  <a:srgbClr val="FFFFFF"/>
                </a:solidFill>
                <a:latin typeface="Acumin Pro"/>
                <a:ea typeface="Acumin Pro"/>
                <a:cs typeface="Acumin Pro"/>
                <a:sym typeface="Acumin Pro"/>
              </a:defRPr>
            </a:lvl1pPr>
          </a:lstStyle>
          <a:p>
            <a:pPr defTabSz="1100639" hangingPunct="0"/>
            <a:r>
              <a:rPr lang="en-US" sz="6667" kern="0" dirty="0"/>
              <a:t>Perinatal Palliative Care</a:t>
            </a:r>
            <a:endParaRPr sz="6667" kern="0" dirty="0"/>
          </a:p>
        </p:txBody>
      </p:sp>
      <p:sp>
        <p:nvSpPr>
          <p:cNvPr id="62" name="HIPPOCRATIC DINNER"/>
          <p:cNvSpPr txBox="1"/>
          <p:nvPr/>
        </p:nvSpPr>
        <p:spPr>
          <a:xfrm>
            <a:off x="574921" y="2337361"/>
            <a:ext cx="3275982" cy="547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7733" tIns="67733" rIns="67733" bIns="67733" anchor="ctr">
            <a:spAutoFit/>
          </a:bodyPr>
          <a:lstStyle>
            <a:lvl1pPr defTabSz="825500">
              <a:defRPr sz="2000" spc="500">
                <a:solidFill>
                  <a:srgbClr val="FFFFFF"/>
                </a:solidFill>
                <a:latin typeface="Acumin Pro Light"/>
                <a:ea typeface="Acumin Pro Light"/>
                <a:cs typeface="Acumin Pro Light"/>
                <a:sym typeface="Acumin Pro Light"/>
              </a:defRPr>
            </a:lvl1pPr>
          </a:lstStyle>
          <a:p>
            <a:pPr defTabSz="1100639" hangingPunct="0"/>
            <a:r>
              <a:rPr lang="en-US" sz="2667" kern="0" spc="667" dirty="0"/>
              <a:t>JOURNAL CLUB</a:t>
            </a:r>
            <a:endParaRPr sz="2667" kern="0" spc="667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39A964-56C5-4E23-B83F-78ECFA04B817}"/>
              </a:ext>
            </a:extLst>
          </p:cNvPr>
          <p:cNvSpPr txBox="1"/>
          <p:nvPr/>
        </p:nvSpPr>
        <p:spPr>
          <a:xfrm>
            <a:off x="404079" y="222939"/>
            <a:ext cx="9203219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US" sz="5600" kern="0" dirty="0">
                <a:solidFill>
                  <a:srgbClr val="A75967"/>
                </a:solidFill>
                <a:latin typeface="Acumin Pro"/>
                <a:cs typeface="Calibri"/>
                <a:sym typeface="Calibri"/>
              </a:rPr>
              <a:t>Limitations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089511-1B04-4532-8E7D-B83AC2E6A56E}"/>
              </a:ext>
            </a:extLst>
          </p:cNvPr>
          <p:cNvSpPr txBox="1"/>
          <p:nvPr/>
        </p:nvSpPr>
        <p:spPr>
          <a:xfrm>
            <a:off x="445879" y="1497875"/>
            <a:ext cx="10492087" cy="19697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marL="342900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Not a systematic review, may miss some literature</a:t>
            </a:r>
          </a:p>
          <a:p>
            <a:pPr marL="342900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Not a prospective trial or comparison with other styles or with abortion</a:t>
            </a:r>
          </a:p>
          <a:p>
            <a:pPr defTabSz="1219170" hangingPunct="0"/>
            <a:endParaRPr lang="en-US" sz="2400" kern="0" dirty="0">
              <a:solidFill>
                <a:srgbClr val="000000"/>
              </a:solidFill>
              <a:latin typeface="Acumin Pro"/>
              <a:cs typeface="Calibri"/>
              <a:sym typeface="Calibri"/>
            </a:endParaRPr>
          </a:p>
          <a:p>
            <a:pPr defTabSz="1219170" hangingPunct="0"/>
            <a:endParaRPr lang="en-US" sz="2400" kern="0" dirty="0">
              <a:solidFill>
                <a:srgbClr val="000000"/>
              </a:solidFill>
              <a:latin typeface="Acumin Pro"/>
              <a:cs typeface="Calibri"/>
              <a:sym typeface="Calibri"/>
            </a:endParaRPr>
          </a:p>
          <a:p>
            <a:pPr defTabSz="1219170" hangingPunct="0"/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Are these true weaknesses considering the authors’ goal to educate?</a:t>
            </a:r>
          </a:p>
        </p:txBody>
      </p:sp>
    </p:spTree>
    <p:extLst>
      <p:ext uri="{BB962C8B-B14F-4D97-AF65-F5344CB8AC3E}">
        <p14:creationId xmlns:p14="http://schemas.microsoft.com/office/powerpoint/2010/main" val="300454791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5E37EE-42BD-4E95-87D0-277B578AC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765" y="1781700"/>
            <a:ext cx="7457220" cy="5076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C2863B-32A6-49DC-BF85-35321CAA9A3F}"/>
              </a:ext>
            </a:extLst>
          </p:cNvPr>
          <p:cNvSpPr txBox="1"/>
          <p:nvPr/>
        </p:nvSpPr>
        <p:spPr>
          <a:xfrm>
            <a:off x="1392370" y="721702"/>
            <a:ext cx="9203219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US" sz="5600" kern="0" dirty="0">
                <a:solidFill>
                  <a:srgbClr val="A75967"/>
                </a:solidFill>
                <a:latin typeface="Acumin Pro"/>
                <a:cs typeface="Calibri"/>
                <a:sym typeface="Calibri"/>
              </a:rPr>
              <a:t>Recent AAPLOG publication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39A964-56C5-4E23-B83F-78ECFA04B817}"/>
              </a:ext>
            </a:extLst>
          </p:cNvPr>
          <p:cNvSpPr txBox="1"/>
          <p:nvPr/>
        </p:nvSpPr>
        <p:spPr>
          <a:xfrm>
            <a:off x="404079" y="222939"/>
            <a:ext cx="9203219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US" sz="5600" kern="0" dirty="0">
                <a:solidFill>
                  <a:srgbClr val="A75967"/>
                </a:solidFill>
                <a:latin typeface="Acumin Pro"/>
                <a:cs typeface="Calibri"/>
                <a:sym typeface="Calibri"/>
              </a:rPr>
              <a:t>Barriers to Establishing PPC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D1CD31-E422-418F-82CB-3677430AEB28}"/>
              </a:ext>
            </a:extLst>
          </p:cNvPr>
          <p:cNvSpPr txBox="1"/>
          <p:nvPr/>
        </p:nvSpPr>
        <p:spPr>
          <a:xfrm>
            <a:off x="445879" y="1497875"/>
            <a:ext cx="10492087" cy="30777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marL="342900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Providers are more in favor of termination for these conditions, more so than the public or than pregnant women (myth of “sparing” the maternal patient suffering)</a:t>
            </a:r>
            <a:r>
              <a:rPr lang="en-US" sz="2400" kern="0" baseline="3000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1</a:t>
            </a:r>
          </a:p>
          <a:p>
            <a:pPr marL="342900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PPC patients will waste resources, using them when not necessary (e.g. C-section for no neonatal benefit)</a:t>
            </a:r>
            <a:r>
              <a:rPr lang="en-US" sz="2400" kern="0" baseline="3000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2</a:t>
            </a:r>
          </a:p>
          <a:p>
            <a:pPr marL="342900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There is no one to insist on PPC being offered, to broaden options and build up patient autonomy</a:t>
            </a:r>
            <a:r>
              <a:rPr lang="en-US" sz="2400" kern="0" baseline="3000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 2</a:t>
            </a:r>
            <a:endParaRPr lang="en-US" sz="2400" kern="0" dirty="0">
              <a:solidFill>
                <a:srgbClr val="000000"/>
              </a:solidFill>
              <a:latin typeface="Acumin Pro"/>
              <a:cs typeface="Calibri"/>
              <a:sym typeface="Calibri"/>
            </a:endParaRPr>
          </a:p>
          <a:p>
            <a:pPr marL="342900" indent="-342900" defTabSz="1219170" hangingPunct="0">
              <a:buFont typeface="Arial" panose="020B0604020202020204" pitchFamily="34" charset="0"/>
              <a:buChar char="•"/>
            </a:pPr>
            <a:endParaRPr lang="en-US" sz="2400" kern="0" dirty="0">
              <a:solidFill>
                <a:srgbClr val="000000"/>
              </a:solidFill>
              <a:latin typeface="Acumin Pro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6CC559-3E7C-42C0-A4D1-5E02C15C4A65}"/>
              </a:ext>
            </a:extLst>
          </p:cNvPr>
          <p:cNvSpPr txBox="1"/>
          <p:nvPr/>
        </p:nvSpPr>
        <p:spPr>
          <a:xfrm>
            <a:off x="404078" y="6026884"/>
            <a:ext cx="11787921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/>
              <a:t>1. </a:t>
            </a:r>
            <a:r>
              <a:rPr lang="en-US" dirty="0" err="1"/>
              <a:t>Hoeldtke</a:t>
            </a:r>
            <a:r>
              <a:rPr lang="en-US" dirty="0"/>
              <a:t> NJ, Calhoun BC. Perinatal hospice. Am J </a:t>
            </a:r>
            <a:r>
              <a:rPr lang="en-US" dirty="0" err="1"/>
              <a:t>Obstet</a:t>
            </a:r>
            <a:r>
              <a:rPr lang="en-US" dirty="0"/>
              <a:t> </a:t>
            </a:r>
            <a:r>
              <a:rPr lang="en-US" dirty="0" err="1"/>
              <a:t>Gynecol</a:t>
            </a:r>
            <a:r>
              <a:rPr lang="en-US" dirty="0"/>
              <a:t> 2001</a:t>
            </a:r>
          </a:p>
          <a:p>
            <a:r>
              <a:rPr lang="en-US" dirty="0"/>
              <a:t>2. Buskmiller CB, Calhoun BC. A Scoping Review of Perinatal Palliative Care. Am J </a:t>
            </a:r>
            <a:r>
              <a:rPr lang="en-US" dirty="0" err="1"/>
              <a:t>Perinatol</a:t>
            </a:r>
            <a:r>
              <a:rPr lang="en-US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427401639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39A964-56C5-4E23-B83F-78ECFA04B817}"/>
              </a:ext>
            </a:extLst>
          </p:cNvPr>
          <p:cNvSpPr txBox="1"/>
          <p:nvPr/>
        </p:nvSpPr>
        <p:spPr>
          <a:xfrm>
            <a:off x="404079" y="222939"/>
            <a:ext cx="9203219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US" sz="5600" kern="0" dirty="0">
                <a:solidFill>
                  <a:srgbClr val="A75967"/>
                </a:solidFill>
                <a:latin typeface="Acumin Pro"/>
                <a:cs typeface="Calibri"/>
                <a:sym typeface="Calibri"/>
              </a:rPr>
              <a:t>Overcoming Barriers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57DCD4-96F1-4E95-9728-16AD59F0FB13}"/>
              </a:ext>
            </a:extLst>
          </p:cNvPr>
          <p:cNvSpPr txBox="1"/>
          <p:nvPr/>
        </p:nvSpPr>
        <p:spPr>
          <a:xfrm>
            <a:off x="445879" y="1497875"/>
            <a:ext cx="10492087" cy="41857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marL="342900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Regarding provider bias towards abortion:</a:t>
            </a:r>
          </a:p>
          <a:p>
            <a:pPr marL="800100" lvl="1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We have no comparative studies to prove that abortion improves maternal outcomes; all we have is similar rates of regret after PPC and abortion</a:t>
            </a:r>
            <a:r>
              <a:rPr lang="en-US" sz="2400" kern="0" baseline="3000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1</a:t>
            </a:r>
          </a:p>
          <a:p>
            <a:pPr marL="800100" lvl="1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Grief begins at diagnosis and persists for years—abortion has no power to shorten it</a:t>
            </a:r>
            <a:r>
              <a:rPr lang="en-US" sz="2400" kern="0" baseline="3000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2</a:t>
            </a:r>
          </a:p>
          <a:p>
            <a:pPr marL="342900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Regarding resources:</a:t>
            </a:r>
          </a:p>
          <a:p>
            <a:pPr marL="800100" lvl="1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Patients should be allowed to utilize obstetric resources regardless of beliefs and diagnosis</a:t>
            </a:r>
          </a:p>
          <a:p>
            <a:pPr marL="800100" lvl="1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ACOG permits elective C-section for </a:t>
            </a:r>
            <a:r>
              <a:rPr lang="en-US" sz="2400" i="1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no</a:t>
            </a: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 reason, is maternal beneficence to meet a living baby less valid than this?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C88DC-F04D-46FB-94B1-D129C7FA16AC}"/>
              </a:ext>
            </a:extLst>
          </p:cNvPr>
          <p:cNvSpPr txBox="1"/>
          <p:nvPr/>
        </p:nvSpPr>
        <p:spPr>
          <a:xfrm>
            <a:off x="584199" y="5988730"/>
            <a:ext cx="10102273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/>
              <a:t>1. Denney-</a:t>
            </a:r>
            <a:r>
              <a:rPr lang="en-US" dirty="0" err="1"/>
              <a:t>Koelsch</a:t>
            </a:r>
            <a:r>
              <a:rPr lang="en-US" dirty="0"/>
              <a:t> EM, Cote-Arsenault D, eds. Perinatal Palliative Care: A Clinical Guide. 2020</a:t>
            </a:r>
          </a:p>
          <a:p>
            <a:r>
              <a:rPr lang="en-US" dirty="0"/>
              <a:t>2. </a:t>
            </a:r>
            <a:r>
              <a:rPr lang="en-US" dirty="0" err="1"/>
              <a:t>Kersting</a:t>
            </a:r>
            <a:r>
              <a:rPr lang="en-US" dirty="0"/>
              <a:t> A, Wagner B. Complicated grief after perinatal loss. Dialogues Clin </a:t>
            </a:r>
            <a:r>
              <a:rPr lang="en-US" dirty="0" err="1"/>
              <a:t>Neurosci</a:t>
            </a:r>
            <a:r>
              <a:rPr lang="en-US" dirty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265122702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39A964-56C5-4E23-B83F-78ECFA04B817}"/>
              </a:ext>
            </a:extLst>
          </p:cNvPr>
          <p:cNvSpPr txBox="1"/>
          <p:nvPr/>
        </p:nvSpPr>
        <p:spPr>
          <a:xfrm>
            <a:off x="404079" y="222939"/>
            <a:ext cx="12129666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US" sz="5600" kern="0" dirty="0">
                <a:solidFill>
                  <a:srgbClr val="A75967"/>
                </a:solidFill>
                <a:latin typeface="Acumin Pro"/>
                <a:cs typeface="Calibri"/>
                <a:sym typeface="Calibri"/>
              </a:rPr>
              <a:t>PPC programs need a champion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57DCD4-96F1-4E95-9728-16AD59F0FB13}"/>
              </a:ext>
            </a:extLst>
          </p:cNvPr>
          <p:cNvSpPr txBox="1"/>
          <p:nvPr/>
        </p:nvSpPr>
        <p:spPr>
          <a:xfrm>
            <a:off x="445879" y="1497875"/>
            <a:ext cx="10492087" cy="27084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marL="342900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Regarding “we don’t have enough interest”</a:t>
            </a:r>
          </a:p>
          <a:p>
            <a:pPr marL="800100" lvl="1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There is patient interest, as evidenced by the explosion of over 200 PPC programs across the country in the past 25 years</a:t>
            </a:r>
          </a:p>
          <a:p>
            <a:pPr marL="800100" lvl="1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Where there is patient interest, one provider champion can bring a program to life</a:t>
            </a:r>
          </a:p>
          <a:p>
            <a:pPr marL="800100" lvl="1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Not every PPC program needs every service—start small, build gradually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C88DC-F04D-46FB-94B1-D129C7FA16AC}"/>
              </a:ext>
            </a:extLst>
          </p:cNvPr>
          <p:cNvSpPr txBox="1"/>
          <p:nvPr/>
        </p:nvSpPr>
        <p:spPr>
          <a:xfrm>
            <a:off x="584199" y="6265818"/>
            <a:ext cx="10102273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/>
              <a:t>Buskmiller CB, Calhoun BC. A Scoping Review of Perinatal Palliative Care. Am J </a:t>
            </a:r>
            <a:r>
              <a:rPr lang="en-US" dirty="0" err="1"/>
              <a:t>Perinatol</a:t>
            </a:r>
            <a:r>
              <a:rPr lang="en-US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89438317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AF800B-7743-4D7B-AC99-68821079676D}"/>
              </a:ext>
            </a:extLst>
          </p:cNvPr>
          <p:cNvSpPr txBox="1"/>
          <p:nvPr/>
        </p:nvSpPr>
        <p:spPr>
          <a:xfrm>
            <a:off x="1494390" y="1876248"/>
            <a:ext cx="9203219" cy="35702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ctr" defTabSz="1219170" hangingPunct="0"/>
            <a:r>
              <a:rPr lang="en-US" sz="5600" b="1" kern="0" dirty="0">
                <a:solidFill>
                  <a:schemeClr val="bg1"/>
                </a:solidFill>
                <a:latin typeface="Acumin Pro"/>
                <a:cs typeface="Calibri"/>
                <a:sym typeface="Calibri"/>
              </a:rPr>
              <a:t>Group discussion:</a:t>
            </a:r>
          </a:p>
          <a:p>
            <a:pPr algn="ctr" defTabSz="1219170" hangingPunct="0"/>
            <a:r>
              <a:rPr lang="en-US" sz="5600" b="1" kern="0" dirty="0">
                <a:solidFill>
                  <a:schemeClr val="bg1"/>
                </a:solidFill>
                <a:latin typeface="Acumin Pro"/>
                <a:cs typeface="Calibri"/>
                <a:sym typeface="Calibri"/>
              </a:rPr>
              <a:t>Cases</a:t>
            </a:r>
          </a:p>
          <a:p>
            <a:pPr algn="ctr" defTabSz="1219170" hangingPunct="0"/>
            <a:r>
              <a:rPr lang="en-US" sz="5600" b="1" kern="0" dirty="0">
                <a:solidFill>
                  <a:schemeClr val="bg1"/>
                </a:solidFill>
                <a:latin typeface="Acumin Pro"/>
                <a:cs typeface="Calibri"/>
                <a:sym typeface="Calibri"/>
              </a:rPr>
              <a:t>Questions</a:t>
            </a:r>
          </a:p>
          <a:p>
            <a:pPr algn="ctr" defTabSz="1219170" hangingPunct="0"/>
            <a:r>
              <a:rPr lang="en-US" sz="5600" b="1" kern="0" dirty="0">
                <a:solidFill>
                  <a:schemeClr val="bg1"/>
                </a:solidFill>
                <a:latin typeface="Acumin Pro"/>
                <a:cs typeface="Calibri"/>
                <a:sym typeface="Calibri"/>
              </a:rPr>
              <a:t>Concerns</a:t>
            </a:r>
          </a:p>
        </p:txBody>
      </p:sp>
    </p:spTree>
    <p:extLst>
      <p:ext uri="{BB962C8B-B14F-4D97-AF65-F5344CB8AC3E}">
        <p14:creationId xmlns:p14="http://schemas.microsoft.com/office/powerpoint/2010/main" val="412016046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39A964-56C5-4E23-B83F-78ECFA04B817}"/>
              </a:ext>
            </a:extLst>
          </p:cNvPr>
          <p:cNvSpPr txBox="1"/>
          <p:nvPr/>
        </p:nvSpPr>
        <p:spPr>
          <a:xfrm>
            <a:off x="404079" y="222939"/>
            <a:ext cx="9203219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US" sz="5600" kern="0" dirty="0">
                <a:solidFill>
                  <a:srgbClr val="A75967"/>
                </a:solidFill>
                <a:latin typeface="Acumin Pro"/>
                <a:cs typeface="Calibri"/>
                <a:sym typeface="Calibri"/>
              </a:rPr>
              <a:t>Objectives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089511-1B04-4532-8E7D-B83AC2E6A56E}"/>
              </a:ext>
            </a:extLst>
          </p:cNvPr>
          <p:cNvSpPr txBox="1"/>
          <p:nvPr/>
        </p:nvSpPr>
        <p:spPr>
          <a:xfrm>
            <a:off x="445879" y="1497875"/>
            <a:ext cx="10492087" cy="2585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marL="457189" indent="-457189" defTabSz="1219170" hangingPunct="0">
              <a:spcBef>
                <a:spcPts val="1600"/>
              </a:spcBef>
              <a:buFontTx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Discuss a review of and expert recommendations about perinatal palliative care</a:t>
            </a:r>
          </a:p>
          <a:p>
            <a:pPr marL="457189" indent="-457189" defTabSz="1219170" hangingPunct="0">
              <a:spcBef>
                <a:spcPts val="1600"/>
              </a:spcBef>
              <a:buFontTx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List concrete parts of perinatal palliative care as an evidence-based alternative to termination of pregnancy</a:t>
            </a:r>
          </a:p>
          <a:p>
            <a:pPr marL="457189" indent="-457189" defTabSz="1219170" hangingPunct="0">
              <a:spcBef>
                <a:spcPts val="1600"/>
              </a:spcBef>
              <a:buFontTx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Share difficult or helpful clinical cases among attendees</a:t>
            </a:r>
          </a:p>
        </p:txBody>
      </p:sp>
    </p:spTree>
    <p:extLst>
      <p:ext uri="{BB962C8B-B14F-4D97-AF65-F5344CB8AC3E}">
        <p14:creationId xmlns:p14="http://schemas.microsoft.com/office/powerpoint/2010/main" val="277665565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Indianapolis, February 2021"/>
          <p:cNvSpPr txBox="1"/>
          <p:nvPr/>
        </p:nvSpPr>
        <p:spPr>
          <a:xfrm>
            <a:off x="541053" y="2848055"/>
            <a:ext cx="9089561" cy="1162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7733" tIns="67733" rIns="67733" bIns="67733">
            <a:spAutoFit/>
          </a:bodyPr>
          <a:lstStyle>
            <a:lvl1pPr defTabSz="825500">
              <a:defRPr sz="5000">
                <a:solidFill>
                  <a:srgbClr val="FFFFFF"/>
                </a:solidFill>
                <a:latin typeface="Acumin Pro"/>
                <a:ea typeface="Acumin Pro"/>
                <a:cs typeface="Acumin Pro"/>
                <a:sym typeface="Acumin Pro"/>
              </a:defRPr>
            </a:lvl1pPr>
          </a:lstStyle>
          <a:p>
            <a:pPr defTabSz="1100639" hangingPunct="0"/>
            <a:r>
              <a:rPr lang="en-US" sz="6667" kern="0" dirty="0"/>
              <a:t>Perinatal Palliative Care</a:t>
            </a:r>
            <a:endParaRPr sz="6667" kern="0" dirty="0"/>
          </a:p>
        </p:txBody>
      </p:sp>
      <p:sp>
        <p:nvSpPr>
          <p:cNvPr id="62" name="HIPPOCRATIC DINNER"/>
          <p:cNvSpPr txBox="1"/>
          <p:nvPr/>
        </p:nvSpPr>
        <p:spPr>
          <a:xfrm>
            <a:off x="574921" y="2337361"/>
            <a:ext cx="3275982" cy="547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7733" tIns="67733" rIns="67733" bIns="67733" anchor="ctr">
            <a:spAutoFit/>
          </a:bodyPr>
          <a:lstStyle>
            <a:lvl1pPr defTabSz="825500">
              <a:defRPr sz="2000" spc="500">
                <a:solidFill>
                  <a:srgbClr val="FFFFFF"/>
                </a:solidFill>
                <a:latin typeface="Acumin Pro Light"/>
                <a:ea typeface="Acumin Pro Light"/>
                <a:cs typeface="Acumin Pro Light"/>
                <a:sym typeface="Acumin Pro Light"/>
              </a:defRPr>
            </a:lvl1pPr>
          </a:lstStyle>
          <a:p>
            <a:pPr defTabSz="1100639" hangingPunct="0"/>
            <a:r>
              <a:rPr lang="en-US" sz="2667" kern="0" spc="667" dirty="0"/>
              <a:t>JOURNAL CLUB</a:t>
            </a:r>
            <a:endParaRPr sz="2667" kern="0" spc="667" dirty="0"/>
          </a:p>
        </p:txBody>
      </p:sp>
    </p:spTree>
    <p:extLst>
      <p:ext uri="{BB962C8B-B14F-4D97-AF65-F5344CB8AC3E}">
        <p14:creationId xmlns:p14="http://schemas.microsoft.com/office/powerpoint/2010/main" val="190770922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g5e82db6848b69308_63" descr="Picture 7"/>
          <p:cNvPicPr preferRelativeResize="0"/>
          <p:nvPr/>
        </p:nvPicPr>
        <p:blipFill rotWithShape="1">
          <a:blip r:embed="rId3">
            <a:alphaModFix amt="25000"/>
          </a:blip>
          <a:srcRect/>
          <a:stretch/>
        </p:blipFill>
        <p:spPr>
          <a:xfrm rot="1935570">
            <a:off x="4486266" y="-1000578"/>
            <a:ext cx="9868390" cy="9010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g5e82db6848b69308_63" descr="Picture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450" y="1556810"/>
            <a:ext cx="3244029" cy="60941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g5e82db6848b69308_63"/>
          <p:cNvSpPr txBox="1"/>
          <p:nvPr/>
        </p:nvSpPr>
        <p:spPr>
          <a:xfrm>
            <a:off x="406450" y="2577134"/>
            <a:ext cx="7374600" cy="8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45700" rIns="6095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Life.  It’s why we are here.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84;g5e82db6848b69308_63"/>
          <p:cNvSpPr txBox="1"/>
          <p:nvPr/>
        </p:nvSpPr>
        <p:spPr>
          <a:xfrm>
            <a:off x="735496" y="4280866"/>
            <a:ext cx="4820400" cy="1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AAPLOG.org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Communications @aaplog.org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202-230-0997 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39A964-56C5-4E23-B83F-78ECFA04B817}"/>
              </a:ext>
            </a:extLst>
          </p:cNvPr>
          <p:cNvSpPr txBox="1"/>
          <p:nvPr/>
        </p:nvSpPr>
        <p:spPr>
          <a:xfrm>
            <a:off x="404079" y="222939"/>
            <a:ext cx="9203219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US" sz="5600" kern="0" dirty="0">
                <a:solidFill>
                  <a:srgbClr val="A75967"/>
                </a:solidFill>
                <a:latin typeface="Acumin Pro"/>
                <a:cs typeface="Calibri"/>
                <a:sym typeface="Calibri"/>
              </a:rPr>
              <a:t>Objectives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089511-1B04-4532-8E7D-B83AC2E6A56E}"/>
              </a:ext>
            </a:extLst>
          </p:cNvPr>
          <p:cNvSpPr txBox="1"/>
          <p:nvPr/>
        </p:nvSpPr>
        <p:spPr>
          <a:xfrm>
            <a:off x="445879" y="1497875"/>
            <a:ext cx="10492087" cy="2585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marL="457189" indent="-457189" defTabSz="1219170" hangingPunct="0">
              <a:spcBef>
                <a:spcPts val="1600"/>
              </a:spcBef>
              <a:buFontTx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Discuss a review of and expert recommendations about perinatal palliative care</a:t>
            </a:r>
          </a:p>
          <a:p>
            <a:pPr marL="457189" indent="-457189" defTabSz="1219170" hangingPunct="0">
              <a:spcBef>
                <a:spcPts val="1600"/>
              </a:spcBef>
              <a:buFontTx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List concrete parts of perinatal palliative care as an evidence-based alternative to termination of pregnancy</a:t>
            </a:r>
          </a:p>
          <a:p>
            <a:pPr marL="457189" indent="-457189" defTabSz="1219170" hangingPunct="0">
              <a:spcBef>
                <a:spcPts val="1600"/>
              </a:spcBef>
              <a:buFontTx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Share difficult or helpful clinical cases among attendees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36802D-CFAA-4AB1-A215-1AEF3CF5E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390" y="587518"/>
            <a:ext cx="7695219" cy="642709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AAPLOG-AudienceSegments.pdf" descr="AAPLOG-AudienceSegments.pdf"/>
          <p:cNvPicPr>
            <a:picLocks noChangeAspect="1"/>
          </p:cNvPicPr>
          <p:nvPr/>
        </p:nvPicPr>
        <p:blipFill>
          <a:blip r:embed="rId2"/>
          <a:srcRect l="59674" r="32426"/>
          <a:stretch>
            <a:fillRect/>
          </a:stretch>
        </p:blipFill>
        <p:spPr>
          <a:xfrm>
            <a:off x="4268349" y="753051"/>
            <a:ext cx="1020889" cy="4476547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AAPLOG-AudienceSegments.pdf" descr="AAPLOG-AudienceSegments.pdf"/>
          <p:cNvPicPr>
            <a:picLocks noChangeAspect="1"/>
          </p:cNvPicPr>
          <p:nvPr/>
        </p:nvPicPr>
        <p:blipFill>
          <a:blip r:embed="rId2"/>
          <a:srcRect l="68873" r="22544"/>
          <a:stretch>
            <a:fillRect/>
          </a:stretch>
        </p:blipFill>
        <p:spPr>
          <a:xfrm>
            <a:off x="1602384" y="603296"/>
            <a:ext cx="1183505" cy="4776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AAPLOG-AudienceSegments.pdf" descr="AAPLOG-AudienceSegments.pdf"/>
          <p:cNvPicPr>
            <a:picLocks noChangeAspect="1"/>
          </p:cNvPicPr>
          <p:nvPr/>
        </p:nvPicPr>
        <p:blipFill>
          <a:blip r:embed="rId2"/>
          <a:srcRect l="89353"/>
          <a:stretch>
            <a:fillRect/>
          </a:stretch>
        </p:blipFill>
        <p:spPr>
          <a:xfrm>
            <a:off x="6684323" y="603297"/>
            <a:ext cx="1468125" cy="4776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AAPLOG-AudienceSegments.pdf" descr="AAPLOG-AudienceSegments.pdf"/>
          <p:cNvPicPr>
            <a:picLocks noChangeAspect="1"/>
          </p:cNvPicPr>
          <p:nvPr/>
        </p:nvPicPr>
        <p:blipFill>
          <a:blip r:embed="rId2"/>
          <a:srcRect l="78962" r="11644"/>
          <a:stretch>
            <a:fillRect/>
          </a:stretch>
        </p:blipFill>
        <p:spPr>
          <a:xfrm>
            <a:off x="9471396" y="548131"/>
            <a:ext cx="1325267" cy="4886501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Med Students &amp; Residents"/>
          <p:cNvSpPr txBox="1"/>
          <p:nvPr/>
        </p:nvSpPr>
        <p:spPr>
          <a:xfrm>
            <a:off x="1103985" y="5010158"/>
            <a:ext cx="1824111" cy="40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3" tIns="67733" rIns="67733" bIns="67733">
            <a:spAutoFit/>
          </a:bodyPr>
          <a:lstStyle>
            <a:lvl1pPr algn="ctr" defTabSz="825500">
              <a:lnSpc>
                <a:spcPct val="80000"/>
              </a:lnSpc>
              <a:defRPr sz="1600">
                <a:solidFill>
                  <a:srgbClr val="357CA2"/>
                </a:solidFill>
                <a:latin typeface="Acumin Pro Black"/>
                <a:ea typeface="Acumin Pro Black"/>
                <a:cs typeface="Acumin Pro Black"/>
                <a:sym typeface="Acumin Pro Black"/>
              </a:defRPr>
            </a:lvl1pPr>
          </a:lstStyle>
          <a:p>
            <a:pPr defTabSz="1100639" hangingPunct="0"/>
            <a:r>
              <a:rPr lang="en-US" sz="2133" kern="0" dirty="0"/>
              <a:t>Neonatologists</a:t>
            </a:r>
            <a:endParaRPr sz="2133" kern="0" dirty="0"/>
          </a:p>
        </p:txBody>
      </p:sp>
      <p:sp>
        <p:nvSpPr>
          <p:cNvPr id="79" name="Current AAPLOG Members"/>
          <p:cNvSpPr txBox="1"/>
          <p:nvPr/>
        </p:nvSpPr>
        <p:spPr>
          <a:xfrm>
            <a:off x="3668039" y="4995257"/>
            <a:ext cx="2221384" cy="668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3" tIns="67733" rIns="67733" bIns="67733">
            <a:spAutoFit/>
          </a:bodyPr>
          <a:lstStyle>
            <a:lvl1pPr algn="ctr" defTabSz="825500">
              <a:lnSpc>
                <a:spcPct val="80000"/>
              </a:lnSpc>
              <a:defRPr sz="1600">
                <a:solidFill>
                  <a:srgbClr val="357CA2"/>
                </a:solidFill>
                <a:latin typeface="Acumin Pro Black"/>
                <a:ea typeface="Acumin Pro Black"/>
                <a:cs typeface="Acumin Pro Black"/>
                <a:sym typeface="Acumin Pro Black"/>
              </a:defRPr>
            </a:lvl1pPr>
          </a:lstStyle>
          <a:p>
            <a:pPr defTabSz="1100639" hangingPunct="0"/>
            <a:r>
              <a:rPr lang="en-US" sz="2133" kern="0" dirty="0"/>
              <a:t>Academic generalists</a:t>
            </a:r>
            <a:endParaRPr sz="2133" kern="0" dirty="0"/>
          </a:p>
        </p:txBody>
      </p:sp>
      <p:sp>
        <p:nvSpPr>
          <p:cNvPr id="80" name="“Soft Pro-Choice” OB-GYNs"/>
          <p:cNvSpPr txBox="1"/>
          <p:nvPr/>
        </p:nvSpPr>
        <p:spPr>
          <a:xfrm>
            <a:off x="6684323" y="4995257"/>
            <a:ext cx="1467911" cy="668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3" tIns="67733" rIns="67733" bIns="67733">
            <a:spAutoFit/>
          </a:bodyPr>
          <a:lstStyle>
            <a:lvl1pPr algn="ctr" defTabSz="825500">
              <a:lnSpc>
                <a:spcPct val="80000"/>
              </a:lnSpc>
              <a:defRPr sz="1600">
                <a:solidFill>
                  <a:srgbClr val="357CA2"/>
                </a:solidFill>
                <a:latin typeface="Acumin Pro Black"/>
                <a:ea typeface="Acumin Pro Black"/>
                <a:cs typeface="Acumin Pro Black"/>
                <a:sym typeface="Acumin Pro Black"/>
              </a:defRPr>
            </a:lvl1pPr>
          </a:lstStyle>
          <a:p>
            <a:pPr defTabSz="1100639" hangingPunct="0"/>
            <a:r>
              <a:rPr lang="en-US" sz="2133" kern="0" dirty="0"/>
              <a:t>Community generalists</a:t>
            </a:r>
            <a:endParaRPr sz="2133" kern="0" dirty="0"/>
          </a:p>
        </p:txBody>
      </p:sp>
      <p:sp>
        <p:nvSpPr>
          <p:cNvPr id="81" name="Pro-Life…"/>
          <p:cNvSpPr txBox="1"/>
          <p:nvPr/>
        </p:nvSpPr>
        <p:spPr>
          <a:xfrm>
            <a:off x="9366092" y="5008803"/>
            <a:ext cx="1467909" cy="931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3" tIns="67733" rIns="67733" bIns="67733">
            <a:spAutoFit/>
          </a:bodyPr>
          <a:lstStyle/>
          <a:p>
            <a:pPr algn="ctr" defTabSz="1100639" hangingPunct="0">
              <a:lnSpc>
                <a:spcPct val="80000"/>
              </a:lnSpc>
              <a:defRPr sz="1600">
                <a:solidFill>
                  <a:srgbClr val="357CA2"/>
                </a:solidFill>
                <a:latin typeface="Acumin Pro Black"/>
                <a:ea typeface="Acumin Pro Black"/>
                <a:cs typeface="Acumin Pro Black"/>
                <a:sym typeface="Acumin Pro Black"/>
              </a:defRPr>
            </a:pPr>
            <a:r>
              <a:rPr lang="en-US" sz="2133" kern="0" dirty="0">
                <a:solidFill>
                  <a:srgbClr val="357CA2"/>
                </a:solidFill>
                <a:latin typeface="Acumin Pro Black"/>
                <a:sym typeface="Acumin Pro Black"/>
              </a:rPr>
              <a:t>Maternal-fetal medicine</a:t>
            </a:r>
            <a:endParaRPr sz="2133" kern="0" dirty="0">
              <a:solidFill>
                <a:srgbClr val="357CA2"/>
              </a:solidFill>
              <a:latin typeface="Acumin Pro Black"/>
              <a:sym typeface="Acumin Pro Black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39A964-56C5-4E23-B83F-78ECFA04B817}"/>
              </a:ext>
            </a:extLst>
          </p:cNvPr>
          <p:cNvSpPr txBox="1"/>
          <p:nvPr/>
        </p:nvSpPr>
        <p:spPr>
          <a:xfrm>
            <a:off x="404079" y="222939"/>
            <a:ext cx="9203219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US" sz="5600" kern="0" dirty="0">
                <a:solidFill>
                  <a:srgbClr val="A75967"/>
                </a:solidFill>
                <a:latin typeface="Acumin Pro"/>
                <a:cs typeface="Calibri"/>
                <a:sym typeface="Calibri"/>
              </a:rPr>
              <a:t>Study design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089511-1B04-4532-8E7D-B83AC2E6A56E}"/>
              </a:ext>
            </a:extLst>
          </p:cNvPr>
          <p:cNvSpPr txBox="1"/>
          <p:nvPr/>
        </p:nvSpPr>
        <p:spPr>
          <a:xfrm>
            <a:off x="445879" y="1497874"/>
            <a:ext cx="5493103" cy="19697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marL="342900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Non-systematic review</a:t>
            </a:r>
          </a:p>
          <a:p>
            <a:pPr marL="342900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Discussion of author/expert practice patterns</a:t>
            </a:r>
          </a:p>
          <a:p>
            <a:pPr marL="342900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Recommendations and guidance on starting perinatal palliative care</a:t>
            </a:r>
          </a:p>
        </p:txBody>
      </p:sp>
      <p:pic>
        <p:nvPicPr>
          <p:cNvPr id="4" name="Google Shape;57;g5e82db6848b69308_21">
            <a:extLst>
              <a:ext uri="{FF2B5EF4-FFF2-40B4-BE49-F238E27FC236}">
                <a16:creationId xmlns:a16="http://schemas.microsoft.com/office/drawing/2014/main" id="{D5E29D27-7D5D-423F-9771-F2279364AA6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96000" y="-1"/>
            <a:ext cx="4314797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036622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39A964-56C5-4E23-B83F-78ECFA04B817}"/>
              </a:ext>
            </a:extLst>
          </p:cNvPr>
          <p:cNvSpPr txBox="1"/>
          <p:nvPr/>
        </p:nvSpPr>
        <p:spPr>
          <a:xfrm>
            <a:off x="404079" y="222939"/>
            <a:ext cx="9203219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US" sz="5600" kern="0" dirty="0">
                <a:solidFill>
                  <a:srgbClr val="A75967"/>
                </a:solidFill>
                <a:latin typeface="Acumin Pro"/>
                <a:cs typeface="Calibri"/>
                <a:sym typeface="Calibri"/>
              </a:rPr>
              <a:t>Perinatal Palliative Care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5ED2F5-7BCD-4658-B4CB-FD3733339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922" y="1009349"/>
            <a:ext cx="4781796" cy="58486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3D627C-C9EA-4BBA-97CD-057F373B26E5}"/>
              </a:ext>
            </a:extLst>
          </p:cNvPr>
          <p:cNvSpPr txBox="1"/>
          <p:nvPr/>
        </p:nvSpPr>
        <p:spPr>
          <a:xfrm>
            <a:off x="498763" y="1487055"/>
            <a:ext cx="4781795" cy="37856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cumin Pro" panose="020B0504020202020204" pitchFamily="34" charset="0"/>
              </a:rPr>
              <a:t>Prevalent conditions that lead to limits on life expectancy (preferred term: life-limiting, not “incompatible with life”)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cumin Pro" panose="020B0504020202020204" pitchFamily="34" charset="0"/>
              </a:rPr>
              <a:t>Goals of authors’ review: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cumin Pro" panose="020B0504020202020204" pitchFamily="34" charset="0"/>
              </a:rPr>
              <a:t>Return decision making to parents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cumin Pro" panose="020B0504020202020204" pitchFamily="34" charset="0"/>
              </a:rPr>
              <a:t>Return control to the family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cumin Pro" panose="020B0504020202020204" pitchFamily="34" charset="0"/>
              </a:rPr>
              <a:t>Allow parents to parent their children</a:t>
            </a:r>
          </a:p>
        </p:txBody>
      </p:sp>
    </p:spTree>
    <p:extLst>
      <p:ext uri="{BB962C8B-B14F-4D97-AF65-F5344CB8AC3E}">
        <p14:creationId xmlns:p14="http://schemas.microsoft.com/office/powerpoint/2010/main" val="383537778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39A964-56C5-4E23-B83F-78ECFA04B817}"/>
              </a:ext>
            </a:extLst>
          </p:cNvPr>
          <p:cNvSpPr txBox="1"/>
          <p:nvPr/>
        </p:nvSpPr>
        <p:spPr>
          <a:xfrm>
            <a:off x="404079" y="222939"/>
            <a:ext cx="9203219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US" sz="5600" kern="0" dirty="0">
                <a:solidFill>
                  <a:srgbClr val="A75967"/>
                </a:solidFill>
                <a:latin typeface="Acumin Pro"/>
                <a:cs typeface="Calibri"/>
                <a:sym typeface="Calibri"/>
              </a:rPr>
              <a:t>REMAP Framework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089511-1B04-4532-8E7D-B83AC2E6A56E}"/>
              </a:ext>
            </a:extLst>
          </p:cNvPr>
          <p:cNvSpPr txBox="1"/>
          <p:nvPr/>
        </p:nvSpPr>
        <p:spPr>
          <a:xfrm>
            <a:off x="445880" y="1497874"/>
            <a:ext cx="3978338" cy="27084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marL="342900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Recommended steps for handling PPC goals of care discussion</a:t>
            </a:r>
          </a:p>
          <a:p>
            <a:pPr marL="342900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These authors modified adult palliative care language and planning for PPC</a:t>
            </a:r>
            <a:endParaRPr lang="en-US" sz="2400" kern="0" dirty="0">
              <a:solidFill>
                <a:srgbClr val="000000"/>
              </a:solidFill>
              <a:latin typeface="Acumin Pro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1A685E-B897-4AA1-B358-2494CA565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993" y="1255115"/>
            <a:ext cx="6251698" cy="537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5243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39A964-56C5-4E23-B83F-78ECFA04B817}"/>
              </a:ext>
            </a:extLst>
          </p:cNvPr>
          <p:cNvSpPr txBox="1"/>
          <p:nvPr/>
        </p:nvSpPr>
        <p:spPr>
          <a:xfrm>
            <a:off x="404079" y="222939"/>
            <a:ext cx="10492087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US" sz="5600" kern="0" dirty="0">
                <a:solidFill>
                  <a:srgbClr val="A75967"/>
                </a:solidFill>
                <a:latin typeface="Acumin Pro"/>
                <a:cs typeface="Calibri"/>
                <a:sym typeface="Calibri"/>
              </a:rPr>
              <a:t>Perinatal Palliative Care Notes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089511-1B04-4532-8E7D-B83AC2E6A56E}"/>
              </a:ext>
            </a:extLst>
          </p:cNvPr>
          <p:cNvSpPr txBox="1"/>
          <p:nvPr/>
        </p:nvSpPr>
        <p:spPr>
          <a:xfrm>
            <a:off x="5948217" y="1497874"/>
            <a:ext cx="5597237" cy="49244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marL="342900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People: Team and family members present, name of the baby(</a:t>
            </a:r>
            <a:r>
              <a:rPr lang="en-US" sz="2400" kern="0" dirty="0" err="1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ies</a:t>
            </a:r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), specialists involved</a:t>
            </a:r>
          </a:p>
          <a:p>
            <a:pPr marL="342900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Setting: Timing and reason for the visit</a:t>
            </a:r>
          </a:p>
          <a:p>
            <a:pPr marL="342900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Circumstances: Maternal history and labs, including social history</a:t>
            </a:r>
          </a:p>
          <a:p>
            <a:pPr marL="342900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Counseling: description of anomalies and prognosis, treatment options</a:t>
            </a:r>
          </a:p>
          <a:p>
            <a:pPr marL="342900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Goals of Care: make a comprehensive birth plan</a:t>
            </a:r>
          </a:p>
          <a:p>
            <a:pPr marL="342900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Plan: follow-up, notes on coping, referrals (child life, bereavement, psychology)</a:t>
            </a:r>
            <a:endParaRPr lang="en-US" sz="2400" kern="0" dirty="0">
              <a:solidFill>
                <a:srgbClr val="000000"/>
              </a:solidFill>
              <a:latin typeface="Acumin Pro"/>
              <a:cs typeface="Calibri"/>
              <a:sym typeface="Calibri"/>
            </a:endParaRPr>
          </a:p>
        </p:txBody>
      </p:sp>
      <p:pic>
        <p:nvPicPr>
          <p:cNvPr id="7" name="Embryo ultrasound.jpeg" descr="Embryo ultrasound.jpeg">
            <a:extLst>
              <a:ext uri="{FF2B5EF4-FFF2-40B4-BE49-F238E27FC236}">
                <a16:creationId xmlns:a16="http://schemas.microsoft.com/office/drawing/2014/main" id="{35FDB9FA-1762-4D92-9B72-6BF34098D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79" y="1628673"/>
            <a:ext cx="5365306" cy="402398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1368575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39A964-56C5-4E23-B83F-78ECFA04B817}"/>
              </a:ext>
            </a:extLst>
          </p:cNvPr>
          <p:cNvSpPr txBox="1"/>
          <p:nvPr/>
        </p:nvSpPr>
        <p:spPr>
          <a:xfrm>
            <a:off x="404079" y="222939"/>
            <a:ext cx="9203219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US" sz="5600" kern="0" dirty="0">
                <a:solidFill>
                  <a:srgbClr val="A75967"/>
                </a:solidFill>
                <a:latin typeface="Acumin Pro"/>
                <a:cs typeface="Calibri"/>
                <a:sym typeface="Calibri"/>
              </a:rPr>
              <a:t>Key birth plan details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089511-1B04-4532-8E7D-B83AC2E6A56E}"/>
              </a:ext>
            </a:extLst>
          </p:cNvPr>
          <p:cNvSpPr txBox="1"/>
          <p:nvPr/>
        </p:nvSpPr>
        <p:spPr>
          <a:xfrm>
            <a:off x="445879" y="1497875"/>
            <a:ext cx="10492087" cy="48013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marL="380990" indent="-380990" defTabSz="1219170" hangingPunct="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Names and contact information of parents, support (e.g. family), key care team members (e.g. pediatrician, obstetrician, genetic counselor)</a:t>
            </a:r>
          </a:p>
          <a:p>
            <a:pPr marL="380990" indent="-380990" defTabSz="1219170" hangingPunct="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Diagnosis</a:t>
            </a:r>
          </a:p>
          <a:p>
            <a:pPr marL="380990" indent="-380990" defTabSz="1219170" hangingPunct="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Wishes for labor and delivery (mode of delivery, monitoring)</a:t>
            </a:r>
          </a:p>
          <a:p>
            <a:pPr marL="380990" indent="-380990" defTabSz="1219170" hangingPunct="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Wishes for birth (plan for stillborn baby, plan to delay or modify usual neonatal care, memory-making, child life, spiritual rituals, plans if the baby survives the first day)</a:t>
            </a:r>
          </a:p>
          <a:p>
            <a:pPr marL="380990" indent="-380990" defTabSz="1219170" hangingPunct="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Wishes for discharge (end-of-life care at home vs. in hospital, code status, hospice, funeral home)</a:t>
            </a:r>
          </a:p>
          <a:p>
            <a:pPr marL="380990" indent="-380990" defTabSz="1219170" hangingPunct="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Wishes for death (funeral home, autopsy, organ donation, transportation of the body)</a:t>
            </a:r>
          </a:p>
        </p:txBody>
      </p:sp>
    </p:spTree>
    <p:extLst>
      <p:ext uri="{BB962C8B-B14F-4D97-AF65-F5344CB8AC3E}">
        <p14:creationId xmlns:p14="http://schemas.microsoft.com/office/powerpoint/2010/main" val="156389740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750</Words>
  <Application>Microsoft Office PowerPoint</Application>
  <PresentationFormat>Widescreen</PresentationFormat>
  <Paragraphs>79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Acumin Pro</vt:lpstr>
      <vt:lpstr>Acumin Pro Black</vt:lpstr>
      <vt:lpstr>Acumin Pro Light</vt:lpstr>
      <vt:lpstr>Arial</vt:lpstr>
      <vt:lpstr>Calibri</vt:lpstr>
      <vt:lpstr>Calibri Light</vt:lpstr>
      <vt:lpstr>Helvetica</vt:lpstr>
      <vt:lpstr>Helvetica Neue</vt:lpstr>
      <vt:lpstr>Helvetica Neue Medium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Cara Buskmiller</dc:creator>
  <cp:lastModifiedBy>Cara Buskmiller</cp:lastModifiedBy>
  <cp:revision>1</cp:revision>
  <dcterms:created xsi:type="dcterms:W3CDTF">2022-01-13T14:07:47Z</dcterms:created>
  <dcterms:modified xsi:type="dcterms:W3CDTF">2022-01-13T14:40:52Z</dcterms:modified>
</cp:coreProperties>
</file>