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notesMasterIdLst>
    <p:notesMasterId r:id="rId28"/>
  </p:notesMasterIdLst>
  <p:sldIdLst>
    <p:sldId id="256" r:id="rId4"/>
    <p:sldId id="258" r:id="rId5"/>
    <p:sldId id="260" r:id="rId6"/>
    <p:sldId id="261" r:id="rId7"/>
    <p:sldId id="278" r:id="rId8"/>
    <p:sldId id="263" r:id="rId9"/>
    <p:sldId id="280" r:id="rId10"/>
    <p:sldId id="318" r:id="rId11"/>
    <p:sldId id="319" r:id="rId12"/>
    <p:sldId id="321" r:id="rId13"/>
    <p:sldId id="322" r:id="rId14"/>
    <p:sldId id="323" r:id="rId15"/>
    <p:sldId id="324" r:id="rId16"/>
    <p:sldId id="282" r:id="rId17"/>
    <p:sldId id="325" r:id="rId18"/>
    <p:sldId id="326" r:id="rId19"/>
    <p:sldId id="327" r:id="rId20"/>
    <p:sldId id="328" r:id="rId21"/>
    <p:sldId id="329" r:id="rId22"/>
    <p:sldId id="320" r:id="rId23"/>
    <p:sldId id="314" r:id="rId24"/>
    <p:sldId id="288" r:id="rId25"/>
    <p:sldId id="302" r:id="rId26"/>
    <p:sldId id="31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94660"/>
  </p:normalViewPr>
  <p:slideViewPr>
    <p:cSldViewPr snapToGrid="0">
      <p:cViewPr varScale="1">
        <p:scale>
          <a:sx n="70" d="100"/>
          <a:sy n="70" d="100"/>
        </p:scale>
        <p:origin x="4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95CBB-F095-425E-BBBE-82F55427C0F3}" type="datetimeFigureOut">
              <a:rPr lang="en-US" smtClean="0"/>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BFE3D-48F2-45C6-8B11-7D5A5F2C7DE6}" type="slidenum">
              <a:rPr lang="en-US" smtClean="0"/>
              <a:t>‹#›</a:t>
            </a:fld>
            <a:endParaRPr lang="en-US"/>
          </a:p>
        </p:txBody>
      </p:sp>
    </p:spTree>
    <p:extLst>
      <p:ext uri="{BB962C8B-B14F-4D97-AF65-F5344CB8AC3E}">
        <p14:creationId xmlns:p14="http://schemas.microsoft.com/office/powerpoint/2010/main" val="1211314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BFE3D-48F2-45C6-8B11-7D5A5F2C7DE6}" type="slidenum">
              <a:rPr lang="en-US" smtClean="0"/>
              <a:t>7</a:t>
            </a:fld>
            <a:endParaRPr lang="en-US"/>
          </a:p>
        </p:txBody>
      </p:sp>
    </p:spTree>
    <p:extLst>
      <p:ext uri="{BB962C8B-B14F-4D97-AF65-F5344CB8AC3E}">
        <p14:creationId xmlns:p14="http://schemas.microsoft.com/office/powerpoint/2010/main" val="305696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BFE3D-48F2-45C6-8B11-7D5A5F2C7DE6}" type="slidenum">
              <a:rPr lang="en-US" smtClean="0"/>
              <a:t>14</a:t>
            </a:fld>
            <a:endParaRPr lang="en-US"/>
          </a:p>
        </p:txBody>
      </p:sp>
    </p:spTree>
    <p:extLst>
      <p:ext uri="{BB962C8B-B14F-4D97-AF65-F5344CB8AC3E}">
        <p14:creationId xmlns:p14="http://schemas.microsoft.com/office/powerpoint/2010/main" val="20648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e82db6848b69308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g5e82db6848b69308_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0D20-52E7-4AD2-9BA4-A41C2E02FA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7DECD-3887-45EE-AE9F-1B5059C901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B53604-BEC3-46A2-8F63-1622E00E0E01}"/>
              </a:ext>
            </a:extLst>
          </p:cNvPr>
          <p:cNvSpPr>
            <a:spLocks noGrp="1"/>
          </p:cNvSpPr>
          <p:nvPr>
            <p:ph type="dt" sz="half" idx="10"/>
          </p:nvPr>
        </p:nvSpPr>
        <p:spPr/>
        <p:txBody>
          <a:bodyPr/>
          <a:lstStyle/>
          <a:p>
            <a:fld id="{0A92947D-9199-4244-80B8-8250FC7986C0}" type="datetimeFigureOut">
              <a:rPr lang="en-US" smtClean="0"/>
              <a:t>2/13/2023</a:t>
            </a:fld>
            <a:endParaRPr lang="en-US"/>
          </a:p>
        </p:txBody>
      </p:sp>
      <p:sp>
        <p:nvSpPr>
          <p:cNvPr id="5" name="Footer Placeholder 4">
            <a:extLst>
              <a:ext uri="{FF2B5EF4-FFF2-40B4-BE49-F238E27FC236}">
                <a16:creationId xmlns:a16="http://schemas.microsoft.com/office/drawing/2014/main" id="{EF294DBF-B784-4B81-BC43-2B11897D5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8C66D-30B2-4D9F-BF66-6CC760CD9E07}"/>
              </a:ext>
            </a:extLst>
          </p:cNvPr>
          <p:cNvSpPr>
            <a:spLocks noGrp="1"/>
          </p:cNvSpPr>
          <p:nvPr>
            <p:ph type="sldNum" sz="quarter" idx="12"/>
          </p:nvPr>
        </p:nvSpPr>
        <p:spPr/>
        <p:txBody>
          <a:bodyPr/>
          <a:lstStyle/>
          <a:p>
            <a:fld id="{CAD7AAD9-E03D-4CE4-9D9A-1E8081E6B292}" type="slidenum">
              <a:rPr lang="en-US" smtClean="0"/>
              <a:t>‹#›</a:t>
            </a:fld>
            <a:endParaRPr lang="en-US"/>
          </a:p>
        </p:txBody>
      </p:sp>
    </p:spTree>
    <p:extLst>
      <p:ext uri="{BB962C8B-B14F-4D97-AF65-F5344CB8AC3E}">
        <p14:creationId xmlns:p14="http://schemas.microsoft.com/office/powerpoint/2010/main" val="4125869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B61BC-E123-4491-A271-18BC1170DA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A1BC53-3E78-4303-A742-55C5169204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75C46-EF4C-40C4-A5AE-972D80B0DD8D}"/>
              </a:ext>
            </a:extLst>
          </p:cNvPr>
          <p:cNvSpPr>
            <a:spLocks noGrp="1"/>
          </p:cNvSpPr>
          <p:nvPr>
            <p:ph type="dt" sz="half" idx="10"/>
          </p:nvPr>
        </p:nvSpPr>
        <p:spPr/>
        <p:txBody>
          <a:bodyPr/>
          <a:lstStyle/>
          <a:p>
            <a:fld id="{0A92947D-9199-4244-80B8-8250FC7986C0}" type="datetimeFigureOut">
              <a:rPr lang="en-US" smtClean="0"/>
              <a:t>2/13/2023</a:t>
            </a:fld>
            <a:endParaRPr lang="en-US"/>
          </a:p>
        </p:txBody>
      </p:sp>
      <p:sp>
        <p:nvSpPr>
          <p:cNvPr id="5" name="Footer Placeholder 4">
            <a:extLst>
              <a:ext uri="{FF2B5EF4-FFF2-40B4-BE49-F238E27FC236}">
                <a16:creationId xmlns:a16="http://schemas.microsoft.com/office/drawing/2014/main" id="{9CCE9810-014E-476F-B002-B7111573A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91AD0-302D-4663-98B7-DC36B98FCA41}"/>
              </a:ext>
            </a:extLst>
          </p:cNvPr>
          <p:cNvSpPr>
            <a:spLocks noGrp="1"/>
          </p:cNvSpPr>
          <p:nvPr>
            <p:ph type="sldNum" sz="quarter" idx="12"/>
          </p:nvPr>
        </p:nvSpPr>
        <p:spPr/>
        <p:txBody>
          <a:bodyPr/>
          <a:lstStyle/>
          <a:p>
            <a:fld id="{CAD7AAD9-E03D-4CE4-9D9A-1E8081E6B292}" type="slidenum">
              <a:rPr lang="en-US" smtClean="0"/>
              <a:t>‹#›</a:t>
            </a:fld>
            <a:endParaRPr lang="en-US"/>
          </a:p>
        </p:txBody>
      </p:sp>
    </p:spTree>
    <p:extLst>
      <p:ext uri="{BB962C8B-B14F-4D97-AF65-F5344CB8AC3E}">
        <p14:creationId xmlns:p14="http://schemas.microsoft.com/office/powerpoint/2010/main" val="1422022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DEEA70-5FBD-4FA9-B7F2-0F394E026A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B3FA2A-E218-439B-BEF1-241B0063FA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B5A93-A0D7-4946-9560-E05BB3C261E4}"/>
              </a:ext>
            </a:extLst>
          </p:cNvPr>
          <p:cNvSpPr>
            <a:spLocks noGrp="1"/>
          </p:cNvSpPr>
          <p:nvPr>
            <p:ph type="dt" sz="half" idx="10"/>
          </p:nvPr>
        </p:nvSpPr>
        <p:spPr/>
        <p:txBody>
          <a:bodyPr/>
          <a:lstStyle/>
          <a:p>
            <a:fld id="{0A92947D-9199-4244-80B8-8250FC7986C0}" type="datetimeFigureOut">
              <a:rPr lang="en-US" smtClean="0"/>
              <a:t>2/13/2023</a:t>
            </a:fld>
            <a:endParaRPr lang="en-US"/>
          </a:p>
        </p:txBody>
      </p:sp>
      <p:sp>
        <p:nvSpPr>
          <p:cNvPr id="5" name="Footer Placeholder 4">
            <a:extLst>
              <a:ext uri="{FF2B5EF4-FFF2-40B4-BE49-F238E27FC236}">
                <a16:creationId xmlns:a16="http://schemas.microsoft.com/office/drawing/2014/main" id="{7DB30D80-F2BF-4C49-A2AD-9563E58C09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7BA2F-7242-464D-A895-4FEEB5DE3B4A}"/>
              </a:ext>
            </a:extLst>
          </p:cNvPr>
          <p:cNvSpPr>
            <a:spLocks noGrp="1"/>
          </p:cNvSpPr>
          <p:nvPr>
            <p:ph type="sldNum" sz="quarter" idx="12"/>
          </p:nvPr>
        </p:nvSpPr>
        <p:spPr/>
        <p:txBody>
          <a:bodyPr/>
          <a:lstStyle/>
          <a:p>
            <a:fld id="{CAD7AAD9-E03D-4CE4-9D9A-1E8081E6B292}" type="slidenum">
              <a:rPr lang="en-US" smtClean="0"/>
              <a:t>‹#›</a:t>
            </a:fld>
            <a:endParaRPr lang="en-US"/>
          </a:p>
        </p:txBody>
      </p:sp>
    </p:spTree>
    <p:extLst>
      <p:ext uri="{BB962C8B-B14F-4D97-AF65-F5344CB8AC3E}">
        <p14:creationId xmlns:p14="http://schemas.microsoft.com/office/powerpoint/2010/main" val="2411785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2571569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2" name="Rectangle"/>
          <p:cNvSpPr/>
          <p:nvPr/>
        </p:nvSpPr>
        <p:spPr>
          <a:xfrm>
            <a:off x="-27719" y="-164203"/>
            <a:ext cx="147883" cy="7186405"/>
          </a:xfrm>
          <a:prstGeom prst="rect">
            <a:avLst/>
          </a:prstGeom>
          <a:solidFill>
            <a:srgbClr val="FFFFFF"/>
          </a:solidFill>
          <a:ln w="12700">
            <a:miter lim="400000"/>
          </a:ln>
          <a:effectLst>
            <a:outerShdw blurRad="342900" dist="105394" dir="5400000" rotWithShape="0">
              <a:srgbClr val="000000">
                <a:alpha val="34207"/>
              </a:srgbClr>
            </a:outerShdw>
          </a:effectLst>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pic>
        <p:nvPicPr>
          <p:cNvPr id="23" name="Picture 4" descr="Picture 4"/>
          <p:cNvPicPr>
            <a:picLocks noChangeAspect="1"/>
          </p:cNvPicPr>
          <p:nvPr/>
        </p:nvPicPr>
        <p:blipFill>
          <a:blip r:embed="rId2"/>
          <a:stretch>
            <a:fillRect/>
          </a:stretch>
        </p:blipFill>
        <p:spPr>
          <a:xfrm>
            <a:off x="314014" y="245228"/>
            <a:ext cx="1181236" cy="222541"/>
          </a:xfrm>
          <a:prstGeom prst="rect">
            <a:avLst/>
          </a:prstGeom>
          <a:ln w="12700">
            <a:miter lim="400000"/>
          </a:ln>
        </p:spPr>
      </p:pic>
      <p:sp>
        <p:nvSpPr>
          <p:cNvPr id="24" name="Rectangle"/>
          <p:cNvSpPr/>
          <p:nvPr/>
        </p:nvSpPr>
        <p:spPr>
          <a:xfrm>
            <a:off x="-27719" y="3431746"/>
            <a:ext cx="147883" cy="1761652"/>
          </a:xfrm>
          <a:prstGeom prst="rect">
            <a:avLst/>
          </a:prstGeom>
          <a:solidFill>
            <a:srgbClr val="D9B2A3"/>
          </a:solidFill>
          <a:ln w="12700">
            <a:miter lim="400000"/>
          </a:ln>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sp>
        <p:nvSpPr>
          <p:cNvPr id="25" name="Rectangle"/>
          <p:cNvSpPr/>
          <p:nvPr/>
        </p:nvSpPr>
        <p:spPr>
          <a:xfrm>
            <a:off x="-27719" y="1693256"/>
            <a:ext cx="147883" cy="1761653"/>
          </a:xfrm>
          <a:prstGeom prst="rect">
            <a:avLst/>
          </a:prstGeom>
          <a:solidFill>
            <a:srgbClr val="3D6473"/>
          </a:solidFill>
          <a:ln w="12700">
            <a:miter lim="400000"/>
          </a:ln>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sp>
        <p:nvSpPr>
          <p:cNvPr id="26" name="Rectangle"/>
          <p:cNvSpPr/>
          <p:nvPr/>
        </p:nvSpPr>
        <p:spPr>
          <a:xfrm>
            <a:off x="-27719" y="5192813"/>
            <a:ext cx="147883" cy="1761652"/>
          </a:xfrm>
          <a:prstGeom prst="rect">
            <a:avLst/>
          </a:prstGeom>
          <a:solidFill>
            <a:srgbClr val="B8C8C0"/>
          </a:solidFill>
          <a:ln w="12700">
            <a:miter lim="400000"/>
          </a:ln>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sp>
        <p:nvSpPr>
          <p:cNvPr id="27" name="Rectangle"/>
          <p:cNvSpPr/>
          <p:nvPr/>
        </p:nvSpPr>
        <p:spPr>
          <a:xfrm>
            <a:off x="-27719" y="-33944"/>
            <a:ext cx="147883" cy="1761653"/>
          </a:xfrm>
          <a:prstGeom prst="rect">
            <a:avLst/>
          </a:prstGeom>
          <a:solidFill>
            <a:srgbClr val="A75967"/>
          </a:solidFill>
          <a:ln w="12700">
            <a:miter lim="400000"/>
          </a:ln>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pic>
        <p:nvPicPr>
          <p:cNvPr id="28" name="AAPLOG Logo Icon_Black.png" descr="AAPLOG Logo Icon_Black.png"/>
          <p:cNvPicPr>
            <a:picLocks noChangeAspect="1"/>
          </p:cNvPicPr>
          <p:nvPr/>
        </p:nvPicPr>
        <p:blipFill>
          <a:blip r:embed="rId3">
            <a:alphaModFix amt="5000"/>
          </a:blip>
          <a:srcRect/>
          <a:stretch>
            <a:fillRect/>
          </a:stretch>
        </p:blipFill>
        <p:spPr>
          <a:xfrm rot="15882991">
            <a:off x="1405027" y="-3330200"/>
            <a:ext cx="17390039" cy="15285511"/>
          </a:xfrm>
          <a:prstGeom prst="rect">
            <a:avLst/>
          </a:prstGeom>
          <a:ln w="12700">
            <a:miter lim="400000"/>
          </a:ln>
        </p:spPr>
      </p:pic>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6693681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6" name="Rectangle"/>
          <p:cNvSpPr/>
          <p:nvPr/>
        </p:nvSpPr>
        <p:spPr>
          <a:xfrm>
            <a:off x="-27719" y="-164203"/>
            <a:ext cx="147883" cy="7186405"/>
          </a:xfrm>
          <a:prstGeom prst="rect">
            <a:avLst/>
          </a:prstGeom>
          <a:solidFill>
            <a:srgbClr val="FFFFFF"/>
          </a:solidFill>
          <a:ln w="12700">
            <a:miter lim="400000"/>
          </a:ln>
          <a:effectLst>
            <a:outerShdw blurRad="342900" dist="105394" dir="5400000" rotWithShape="0">
              <a:srgbClr val="000000">
                <a:alpha val="34207"/>
              </a:srgbClr>
            </a:outerShdw>
          </a:effectLst>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sp>
        <p:nvSpPr>
          <p:cNvPr id="37" name="Rectangle"/>
          <p:cNvSpPr/>
          <p:nvPr/>
        </p:nvSpPr>
        <p:spPr>
          <a:xfrm>
            <a:off x="-27719" y="3431746"/>
            <a:ext cx="147883" cy="1761652"/>
          </a:xfrm>
          <a:prstGeom prst="rect">
            <a:avLst/>
          </a:prstGeom>
          <a:solidFill>
            <a:srgbClr val="D9B2A3"/>
          </a:solidFill>
          <a:ln w="12700">
            <a:miter lim="400000"/>
          </a:ln>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sp>
        <p:nvSpPr>
          <p:cNvPr id="38" name="Rectangle"/>
          <p:cNvSpPr/>
          <p:nvPr/>
        </p:nvSpPr>
        <p:spPr>
          <a:xfrm>
            <a:off x="-27719" y="1693256"/>
            <a:ext cx="147883" cy="1761653"/>
          </a:xfrm>
          <a:prstGeom prst="rect">
            <a:avLst/>
          </a:prstGeom>
          <a:solidFill>
            <a:srgbClr val="3D6473"/>
          </a:solidFill>
          <a:ln w="12700">
            <a:miter lim="400000"/>
          </a:ln>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sp>
        <p:nvSpPr>
          <p:cNvPr id="39" name="Rectangle"/>
          <p:cNvSpPr/>
          <p:nvPr/>
        </p:nvSpPr>
        <p:spPr>
          <a:xfrm>
            <a:off x="-27719" y="5192813"/>
            <a:ext cx="147883" cy="1761652"/>
          </a:xfrm>
          <a:prstGeom prst="rect">
            <a:avLst/>
          </a:prstGeom>
          <a:solidFill>
            <a:srgbClr val="B8C8C0"/>
          </a:solidFill>
          <a:ln w="12700">
            <a:miter lim="400000"/>
          </a:ln>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sp>
        <p:nvSpPr>
          <p:cNvPr id="40" name="Rectangle"/>
          <p:cNvSpPr/>
          <p:nvPr/>
        </p:nvSpPr>
        <p:spPr>
          <a:xfrm>
            <a:off x="-27719" y="-33944"/>
            <a:ext cx="147883" cy="1761653"/>
          </a:xfrm>
          <a:prstGeom prst="rect">
            <a:avLst/>
          </a:prstGeom>
          <a:solidFill>
            <a:srgbClr val="A75967"/>
          </a:solidFill>
          <a:ln w="12700">
            <a:miter lim="400000"/>
          </a:ln>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pic>
        <p:nvPicPr>
          <p:cNvPr id="41" name="AAPLOG Logo Icon_Color.png" descr="AAPLOG Logo Icon_Color.png"/>
          <p:cNvPicPr>
            <a:picLocks noChangeAspect="1"/>
          </p:cNvPicPr>
          <p:nvPr/>
        </p:nvPicPr>
        <p:blipFill>
          <a:blip r:embed="rId2"/>
          <a:stretch>
            <a:fillRect/>
          </a:stretch>
        </p:blipFill>
        <p:spPr>
          <a:xfrm>
            <a:off x="11040534" y="5747556"/>
            <a:ext cx="741956" cy="652165"/>
          </a:xfrm>
          <a:prstGeom prst="rect">
            <a:avLst/>
          </a:prstGeom>
          <a:ln w="12700">
            <a:miter lim="400000"/>
          </a:ln>
        </p:spPr>
      </p:pic>
      <p:sp>
        <p:nvSpPr>
          <p:cNvPr id="42" name="Slide Number"/>
          <p:cNvSpPr txBox="1">
            <a:spLocks noGrp="1"/>
          </p:cNvSpPr>
          <p:nvPr>
            <p:ph type="sldNum" sz="quarter" idx="2"/>
          </p:nvPr>
        </p:nvSpPr>
        <p:spPr>
          <a:xfrm>
            <a:off x="8610601" y="6356350"/>
            <a:ext cx="469037" cy="461665"/>
          </a:xfrm>
          <a:prstGeom prst="rect">
            <a:avLst/>
          </a:prstGeom>
        </p:spPr>
        <p:txBody>
          <a:bodyPr anchor="t"/>
          <a:lstStyle>
            <a:lvl1pPr algn="l">
              <a:defRPr sz="2400"/>
            </a:lvl1pPr>
          </a:lstStyle>
          <a:p>
            <a:fld id="{86CB4B4D-7CA3-9044-876B-883B54F8677D}" type="slidenum">
              <a:t>‹#›</a:t>
            </a:fld>
            <a:endParaRPr/>
          </a:p>
        </p:txBody>
      </p:sp>
    </p:spTree>
    <p:extLst>
      <p:ext uri="{BB962C8B-B14F-4D97-AF65-F5344CB8AC3E}">
        <p14:creationId xmlns:p14="http://schemas.microsoft.com/office/powerpoint/2010/main" val="267693927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49" name="Picture 4" descr="Picture 4"/>
          <p:cNvPicPr>
            <a:picLocks noChangeAspect="1"/>
          </p:cNvPicPr>
          <p:nvPr/>
        </p:nvPicPr>
        <p:blipFill>
          <a:blip r:embed="rId2"/>
          <a:stretch>
            <a:fillRect/>
          </a:stretch>
        </p:blipFill>
        <p:spPr>
          <a:xfrm>
            <a:off x="812800" y="482601"/>
            <a:ext cx="1524000" cy="286292"/>
          </a:xfrm>
          <a:prstGeom prst="rect">
            <a:avLst/>
          </a:prstGeom>
          <a:ln w="12700">
            <a:miter lim="400000"/>
          </a:ln>
        </p:spPr>
      </p:pic>
      <p:sp>
        <p:nvSpPr>
          <p:cNvPr id="50" name="Rectangle"/>
          <p:cNvSpPr/>
          <p:nvPr/>
        </p:nvSpPr>
        <p:spPr>
          <a:xfrm>
            <a:off x="-147383" y="-139259"/>
            <a:ext cx="12486765" cy="7136517"/>
          </a:xfrm>
          <a:prstGeom prst="rect">
            <a:avLst/>
          </a:prstGeom>
          <a:solidFill>
            <a:srgbClr val="B8C8C0"/>
          </a:solidFill>
          <a:ln w="12700">
            <a:miter lim="400000"/>
          </a:ln>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pic>
        <p:nvPicPr>
          <p:cNvPr id="51" name="Picture 4" descr="Picture 4"/>
          <p:cNvPicPr>
            <a:picLocks noChangeAspect="1"/>
          </p:cNvPicPr>
          <p:nvPr/>
        </p:nvPicPr>
        <p:blipFill>
          <a:blip r:embed="rId2"/>
          <a:stretch>
            <a:fillRect/>
          </a:stretch>
        </p:blipFill>
        <p:spPr>
          <a:xfrm>
            <a:off x="334127" y="254190"/>
            <a:ext cx="1107141" cy="207983"/>
          </a:xfrm>
          <a:prstGeom prst="rect">
            <a:avLst/>
          </a:prstGeom>
          <a:ln w="12700">
            <a:miter lim="400000"/>
          </a:ln>
        </p:spPr>
      </p:pic>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741767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type="tx">
  <p:cSld name="Blank">
    <p:spTree>
      <p:nvGrpSpPr>
        <p:cNvPr id="1" name="Shape 16"/>
        <p:cNvGrpSpPr/>
        <p:nvPr/>
      </p:nvGrpSpPr>
      <p:grpSpPr>
        <a:xfrm>
          <a:off x="0" y="0"/>
          <a:ext cx="0" cy="0"/>
          <a:chOff x="0" y="0"/>
          <a:chExt cx="0" cy="0"/>
        </a:xfrm>
      </p:grpSpPr>
      <p:sp>
        <p:nvSpPr>
          <p:cNvPr id="17" name="Google Shape;17;p3"/>
          <p:cNvSpPr/>
          <p:nvPr/>
        </p:nvSpPr>
        <p:spPr>
          <a:xfrm>
            <a:off x="-27719" y="-164203"/>
            <a:ext cx="147883" cy="7186405"/>
          </a:xfrm>
          <a:prstGeom prst="rect">
            <a:avLst/>
          </a:prstGeom>
          <a:solidFill>
            <a:srgbClr val="FFFFFF"/>
          </a:solidFill>
          <a:ln>
            <a:noFill/>
          </a:ln>
          <a:effectLst>
            <a:outerShdw blurRad="342900" dist="105394" dir="5400000" rotWithShape="0">
              <a:srgbClr val="000000">
                <a:alpha val="34117"/>
              </a:srgbClr>
            </a:outerShdw>
          </a:effectLst>
        </p:spPr>
        <p:txBody>
          <a:bodyPr spcFirstLastPara="1" wrap="square" lIns="0" tIns="0" rIns="0" bIns="0" anchor="ctr" anchorCtr="0">
            <a:noAutofit/>
          </a:bodyPr>
          <a:lstStyle/>
          <a:p>
            <a:pPr marL="0" marR="0" lvl="0" indent="0" algn="ctr" rtl="0">
              <a:spcBef>
                <a:spcPts val="0"/>
              </a:spcBef>
              <a:spcAft>
                <a:spcPts val="0"/>
              </a:spcAft>
              <a:buNone/>
            </a:pPr>
            <a:endParaRPr sz="4267" b="0" i="0" u="none" strike="noStrike" cap="none">
              <a:solidFill>
                <a:schemeClr val="dk1"/>
              </a:solidFill>
              <a:latin typeface="Helvetica Neue"/>
              <a:ea typeface="Helvetica Neue"/>
              <a:cs typeface="Helvetica Neue"/>
              <a:sym typeface="Helvetica Neue"/>
            </a:endParaRPr>
          </a:p>
        </p:txBody>
      </p:sp>
      <p:sp>
        <p:nvSpPr>
          <p:cNvPr id="18" name="Google Shape;18;p3"/>
          <p:cNvSpPr/>
          <p:nvPr/>
        </p:nvSpPr>
        <p:spPr>
          <a:xfrm>
            <a:off x="-27719" y="3431746"/>
            <a:ext cx="147883" cy="1761652"/>
          </a:xfrm>
          <a:prstGeom prst="rect">
            <a:avLst/>
          </a:prstGeom>
          <a:solidFill>
            <a:srgbClr val="D9B2A3"/>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67" b="0" i="0" u="none" strike="noStrike" cap="none">
              <a:solidFill>
                <a:schemeClr val="dk1"/>
              </a:solidFill>
              <a:latin typeface="Helvetica Neue"/>
              <a:ea typeface="Helvetica Neue"/>
              <a:cs typeface="Helvetica Neue"/>
              <a:sym typeface="Helvetica Neue"/>
            </a:endParaRPr>
          </a:p>
        </p:txBody>
      </p:sp>
      <p:sp>
        <p:nvSpPr>
          <p:cNvPr id="19" name="Google Shape;19;p3"/>
          <p:cNvSpPr/>
          <p:nvPr/>
        </p:nvSpPr>
        <p:spPr>
          <a:xfrm>
            <a:off x="-27719" y="1693256"/>
            <a:ext cx="147883" cy="1761653"/>
          </a:xfrm>
          <a:prstGeom prst="rect">
            <a:avLst/>
          </a:prstGeom>
          <a:solidFill>
            <a:srgbClr val="3D6473"/>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67" b="0" i="0" u="none" strike="noStrike" cap="none">
              <a:solidFill>
                <a:schemeClr val="dk1"/>
              </a:solidFill>
              <a:latin typeface="Helvetica Neue"/>
              <a:ea typeface="Helvetica Neue"/>
              <a:cs typeface="Helvetica Neue"/>
              <a:sym typeface="Helvetica Neue"/>
            </a:endParaRPr>
          </a:p>
        </p:txBody>
      </p:sp>
      <p:sp>
        <p:nvSpPr>
          <p:cNvPr id="20" name="Google Shape;20;p3"/>
          <p:cNvSpPr/>
          <p:nvPr/>
        </p:nvSpPr>
        <p:spPr>
          <a:xfrm>
            <a:off x="-27719" y="5192813"/>
            <a:ext cx="147883" cy="1761652"/>
          </a:xfrm>
          <a:prstGeom prst="rect">
            <a:avLst/>
          </a:prstGeom>
          <a:solidFill>
            <a:srgbClr val="B8C8C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67" b="0" i="0" u="none" strike="noStrike" cap="none">
              <a:solidFill>
                <a:schemeClr val="dk1"/>
              </a:solidFill>
              <a:latin typeface="Helvetica Neue"/>
              <a:ea typeface="Helvetica Neue"/>
              <a:cs typeface="Helvetica Neue"/>
              <a:sym typeface="Helvetica Neue"/>
            </a:endParaRPr>
          </a:p>
        </p:txBody>
      </p:sp>
      <p:sp>
        <p:nvSpPr>
          <p:cNvPr id="21" name="Google Shape;21;p3"/>
          <p:cNvSpPr/>
          <p:nvPr/>
        </p:nvSpPr>
        <p:spPr>
          <a:xfrm>
            <a:off x="-27719" y="-33944"/>
            <a:ext cx="147883" cy="1761653"/>
          </a:xfrm>
          <a:prstGeom prst="rect">
            <a:avLst/>
          </a:prstGeom>
          <a:solidFill>
            <a:srgbClr val="A75967"/>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67" b="0" i="0" u="none" strike="noStrike" cap="none">
              <a:solidFill>
                <a:schemeClr val="dk1"/>
              </a:solidFill>
              <a:latin typeface="Helvetica Neue"/>
              <a:ea typeface="Helvetica Neue"/>
              <a:cs typeface="Helvetica Neue"/>
              <a:sym typeface="Helvetica Neue"/>
            </a:endParaRPr>
          </a:p>
        </p:txBody>
      </p:sp>
      <p:sp>
        <p:nvSpPr>
          <p:cNvPr id="22" name="Google Shape;22;p3"/>
          <p:cNvSpPr txBox="1">
            <a:spLocks noGrp="1"/>
          </p:cNvSpPr>
          <p:nvPr>
            <p:ph type="sldNum" idx="12"/>
          </p:nvPr>
        </p:nvSpPr>
        <p:spPr>
          <a:xfrm>
            <a:off x="8610601" y="6356350"/>
            <a:ext cx="458537" cy="477521"/>
          </a:xfrm>
          <a:prstGeom prst="rect">
            <a:avLst/>
          </a:prstGeom>
          <a:noFill/>
          <a:ln>
            <a:noFill/>
          </a:ln>
        </p:spPr>
        <p:txBody>
          <a:bodyPr spcFirstLastPara="1" wrap="square" lIns="45700" tIns="45700" rIns="45700" bIns="45700" anchor="t" anchorCtr="0">
            <a:spAutoFit/>
          </a:bodyPr>
          <a:lstStyle>
            <a:lvl1pPr marL="0" lvl="0" indent="0" algn="l">
              <a:spcBef>
                <a:spcPts val="0"/>
              </a:spcBef>
              <a:buNone/>
              <a:defRPr sz="2400"/>
            </a:lvl1pPr>
            <a:lvl2pPr marL="0" lvl="1" indent="0" algn="l">
              <a:spcBef>
                <a:spcPts val="0"/>
              </a:spcBef>
              <a:buNone/>
              <a:defRPr sz="2400"/>
            </a:lvl2pPr>
            <a:lvl3pPr marL="0" lvl="2" indent="0" algn="l">
              <a:spcBef>
                <a:spcPts val="0"/>
              </a:spcBef>
              <a:buNone/>
              <a:defRPr sz="2400"/>
            </a:lvl3pPr>
            <a:lvl4pPr marL="0" lvl="3" indent="0" algn="l">
              <a:spcBef>
                <a:spcPts val="0"/>
              </a:spcBef>
              <a:buNone/>
              <a:defRPr sz="2400"/>
            </a:lvl4pPr>
            <a:lvl5pPr marL="0" lvl="4" indent="0" algn="l">
              <a:spcBef>
                <a:spcPts val="0"/>
              </a:spcBef>
              <a:buNone/>
              <a:defRPr sz="2400"/>
            </a:lvl5pPr>
            <a:lvl6pPr marL="0" lvl="5" indent="0" algn="l">
              <a:spcBef>
                <a:spcPts val="0"/>
              </a:spcBef>
              <a:buNone/>
              <a:defRPr sz="2400"/>
            </a:lvl6pPr>
            <a:lvl7pPr marL="0" lvl="6" indent="0" algn="l">
              <a:spcBef>
                <a:spcPts val="0"/>
              </a:spcBef>
              <a:buNone/>
              <a:defRPr sz="2400"/>
            </a:lvl7pPr>
            <a:lvl8pPr marL="0" lvl="7" indent="0" algn="l">
              <a:spcBef>
                <a:spcPts val="0"/>
              </a:spcBef>
              <a:buNone/>
              <a:defRPr sz="2400"/>
            </a:lvl8pPr>
            <a:lvl9pPr marL="0" lvl="8" indent="0" algn="l">
              <a:spcBef>
                <a:spcPts val="0"/>
              </a:spcBef>
              <a:buNone/>
              <a:defRPr sz="2400"/>
            </a:lvl9pPr>
          </a:lstStyle>
          <a:p>
            <a:pPr marL="0" lvl="0" indent="0" algn="l" rtl="0">
              <a:spcBef>
                <a:spcPts val="0"/>
              </a:spcBef>
              <a:spcAft>
                <a:spcPts val="0"/>
              </a:spcAft>
              <a:buNone/>
            </a:pPr>
            <a:fld id="{00000000-1234-1234-1234-123412341234}" type="slidenum">
              <a:rPr lang="en-US"/>
              <a:t>‹#›</a:t>
            </a:fld>
            <a:endParaRPr b="0" i="0" u="none" strike="noStrike" cap="none">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29501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FE01D-DC97-4F02-A9C6-0303166EEE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532F26-1FD6-4B98-9267-1845CE1833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53272-0806-49A7-B9CE-D7E663F5C48E}"/>
              </a:ext>
            </a:extLst>
          </p:cNvPr>
          <p:cNvSpPr>
            <a:spLocks noGrp="1"/>
          </p:cNvSpPr>
          <p:nvPr>
            <p:ph type="dt" sz="half" idx="10"/>
          </p:nvPr>
        </p:nvSpPr>
        <p:spPr/>
        <p:txBody>
          <a:bodyPr/>
          <a:lstStyle/>
          <a:p>
            <a:fld id="{0A92947D-9199-4244-80B8-8250FC7986C0}" type="datetimeFigureOut">
              <a:rPr lang="en-US" smtClean="0"/>
              <a:t>2/13/2023</a:t>
            </a:fld>
            <a:endParaRPr lang="en-US"/>
          </a:p>
        </p:txBody>
      </p:sp>
      <p:sp>
        <p:nvSpPr>
          <p:cNvPr id="5" name="Footer Placeholder 4">
            <a:extLst>
              <a:ext uri="{FF2B5EF4-FFF2-40B4-BE49-F238E27FC236}">
                <a16:creationId xmlns:a16="http://schemas.microsoft.com/office/drawing/2014/main" id="{7A18D024-54BF-464E-9EAB-BC33665F4B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95FC8-FB67-4355-936F-97981F40F261}"/>
              </a:ext>
            </a:extLst>
          </p:cNvPr>
          <p:cNvSpPr>
            <a:spLocks noGrp="1"/>
          </p:cNvSpPr>
          <p:nvPr>
            <p:ph type="sldNum" sz="quarter" idx="12"/>
          </p:nvPr>
        </p:nvSpPr>
        <p:spPr/>
        <p:txBody>
          <a:bodyPr/>
          <a:lstStyle/>
          <a:p>
            <a:fld id="{CAD7AAD9-E03D-4CE4-9D9A-1E8081E6B292}" type="slidenum">
              <a:rPr lang="en-US" smtClean="0"/>
              <a:t>‹#›</a:t>
            </a:fld>
            <a:endParaRPr lang="en-US"/>
          </a:p>
        </p:txBody>
      </p:sp>
    </p:spTree>
    <p:extLst>
      <p:ext uri="{BB962C8B-B14F-4D97-AF65-F5344CB8AC3E}">
        <p14:creationId xmlns:p14="http://schemas.microsoft.com/office/powerpoint/2010/main" val="310687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E099-BF1C-42BC-9258-D7D5E29EDD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CE4834-B8FB-4DE5-9711-8B72CA5A05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225756-7E9E-4AB0-A185-DB6C4F2CE479}"/>
              </a:ext>
            </a:extLst>
          </p:cNvPr>
          <p:cNvSpPr>
            <a:spLocks noGrp="1"/>
          </p:cNvSpPr>
          <p:nvPr>
            <p:ph type="dt" sz="half" idx="10"/>
          </p:nvPr>
        </p:nvSpPr>
        <p:spPr/>
        <p:txBody>
          <a:bodyPr/>
          <a:lstStyle/>
          <a:p>
            <a:fld id="{0A92947D-9199-4244-80B8-8250FC7986C0}" type="datetimeFigureOut">
              <a:rPr lang="en-US" smtClean="0"/>
              <a:t>2/13/2023</a:t>
            </a:fld>
            <a:endParaRPr lang="en-US"/>
          </a:p>
        </p:txBody>
      </p:sp>
      <p:sp>
        <p:nvSpPr>
          <p:cNvPr id="5" name="Footer Placeholder 4">
            <a:extLst>
              <a:ext uri="{FF2B5EF4-FFF2-40B4-BE49-F238E27FC236}">
                <a16:creationId xmlns:a16="http://schemas.microsoft.com/office/drawing/2014/main" id="{6F0E3E5B-2D02-4537-9395-9FF8D0DD0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87FCD-6EF4-416A-A2BA-A44E987C0246}"/>
              </a:ext>
            </a:extLst>
          </p:cNvPr>
          <p:cNvSpPr>
            <a:spLocks noGrp="1"/>
          </p:cNvSpPr>
          <p:nvPr>
            <p:ph type="sldNum" sz="quarter" idx="12"/>
          </p:nvPr>
        </p:nvSpPr>
        <p:spPr/>
        <p:txBody>
          <a:bodyPr/>
          <a:lstStyle/>
          <a:p>
            <a:fld id="{CAD7AAD9-E03D-4CE4-9D9A-1E8081E6B292}" type="slidenum">
              <a:rPr lang="en-US" smtClean="0"/>
              <a:t>‹#›</a:t>
            </a:fld>
            <a:endParaRPr lang="en-US"/>
          </a:p>
        </p:txBody>
      </p:sp>
    </p:spTree>
    <p:extLst>
      <p:ext uri="{BB962C8B-B14F-4D97-AF65-F5344CB8AC3E}">
        <p14:creationId xmlns:p14="http://schemas.microsoft.com/office/powerpoint/2010/main" val="125416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0A7BB-3E0C-4AB1-8340-8E5ACE5EAC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FA2D1-7921-47F5-A8F5-ACA5062C59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6D993A-5FB0-4393-987C-66B95F44F6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3FD8C5-B378-4982-BD63-984A2D7331AB}"/>
              </a:ext>
            </a:extLst>
          </p:cNvPr>
          <p:cNvSpPr>
            <a:spLocks noGrp="1"/>
          </p:cNvSpPr>
          <p:nvPr>
            <p:ph type="dt" sz="half" idx="10"/>
          </p:nvPr>
        </p:nvSpPr>
        <p:spPr/>
        <p:txBody>
          <a:bodyPr/>
          <a:lstStyle/>
          <a:p>
            <a:fld id="{0A92947D-9199-4244-80B8-8250FC7986C0}" type="datetimeFigureOut">
              <a:rPr lang="en-US" smtClean="0"/>
              <a:t>2/13/2023</a:t>
            </a:fld>
            <a:endParaRPr lang="en-US"/>
          </a:p>
        </p:txBody>
      </p:sp>
      <p:sp>
        <p:nvSpPr>
          <p:cNvPr id="6" name="Footer Placeholder 5">
            <a:extLst>
              <a:ext uri="{FF2B5EF4-FFF2-40B4-BE49-F238E27FC236}">
                <a16:creationId xmlns:a16="http://schemas.microsoft.com/office/drawing/2014/main" id="{E05F3F4B-FBDF-4469-A176-C8C553667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8F7782-B146-4C23-AA05-34F40A111B1E}"/>
              </a:ext>
            </a:extLst>
          </p:cNvPr>
          <p:cNvSpPr>
            <a:spLocks noGrp="1"/>
          </p:cNvSpPr>
          <p:nvPr>
            <p:ph type="sldNum" sz="quarter" idx="12"/>
          </p:nvPr>
        </p:nvSpPr>
        <p:spPr/>
        <p:txBody>
          <a:bodyPr/>
          <a:lstStyle/>
          <a:p>
            <a:fld id="{CAD7AAD9-E03D-4CE4-9D9A-1E8081E6B292}" type="slidenum">
              <a:rPr lang="en-US" smtClean="0"/>
              <a:t>‹#›</a:t>
            </a:fld>
            <a:endParaRPr lang="en-US"/>
          </a:p>
        </p:txBody>
      </p:sp>
    </p:spTree>
    <p:extLst>
      <p:ext uri="{BB962C8B-B14F-4D97-AF65-F5344CB8AC3E}">
        <p14:creationId xmlns:p14="http://schemas.microsoft.com/office/powerpoint/2010/main" val="27737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AAE7-546D-4CAD-A84C-DFDFEFF542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3560FB-5A1C-4A81-AF69-19731C8610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D34B10-53B4-4226-A0E1-3C2508DF82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EE3F34-C182-43C8-AB39-496C08D5F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A3E82A-7549-492D-9352-FD0AA8BEB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E7A266-6B1B-4672-BBE1-09FF9DD5B931}"/>
              </a:ext>
            </a:extLst>
          </p:cNvPr>
          <p:cNvSpPr>
            <a:spLocks noGrp="1"/>
          </p:cNvSpPr>
          <p:nvPr>
            <p:ph type="dt" sz="half" idx="10"/>
          </p:nvPr>
        </p:nvSpPr>
        <p:spPr/>
        <p:txBody>
          <a:bodyPr/>
          <a:lstStyle/>
          <a:p>
            <a:fld id="{0A92947D-9199-4244-80B8-8250FC7986C0}" type="datetimeFigureOut">
              <a:rPr lang="en-US" smtClean="0"/>
              <a:t>2/13/2023</a:t>
            </a:fld>
            <a:endParaRPr lang="en-US"/>
          </a:p>
        </p:txBody>
      </p:sp>
      <p:sp>
        <p:nvSpPr>
          <p:cNvPr id="8" name="Footer Placeholder 7">
            <a:extLst>
              <a:ext uri="{FF2B5EF4-FFF2-40B4-BE49-F238E27FC236}">
                <a16:creationId xmlns:a16="http://schemas.microsoft.com/office/drawing/2014/main" id="{DA89B687-2203-4F10-8F79-73745AD957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BA25E1-12A2-4706-94A5-D0B5D2DD2D33}"/>
              </a:ext>
            </a:extLst>
          </p:cNvPr>
          <p:cNvSpPr>
            <a:spLocks noGrp="1"/>
          </p:cNvSpPr>
          <p:nvPr>
            <p:ph type="sldNum" sz="quarter" idx="12"/>
          </p:nvPr>
        </p:nvSpPr>
        <p:spPr/>
        <p:txBody>
          <a:bodyPr/>
          <a:lstStyle/>
          <a:p>
            <a:fld id="{CAD7AAD9-E03D-4CE4-9D9A-1E8081E6B292}" type="slidenum">
              <a:rPr lang="en-US" smtClean="0"/>
              <a:t>‹#›</a:t>
            </a:fld>
            <a:endParaRPr lang="en-US"/>
          </a:p>
        </p:txBody>
      </p:sp>
    </p:spTree>
    <p:extLst>
      <p:ext uri="{BB962C8B-B14F-4D97-AF65-F5344CB8AC3E}">
        <p14:creationId xmlns:p14="http://schemas.microsoft.com/office/powerpoint/2010/main" val="142588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9733F-CC71-4DBB-8B17-C89613E49E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8EC0A0-C1E2-4617-8073-CFB008D25642}"/>
              </a:ext>
            </a:extLst>
          </p:cNvPr>
          <p:cNvSpPr>
            <a:spLocks noGrp="1"/>
          </p:cNvSpPr>
          <p:nvPr>
            <p:ph type="dt" sz="half" idx="10"/>
          </p:nvPr>
        </p:nvSpPr>
        <p:spPr/>
        <p:txBody>
          <a:bodyPr/>
          <a:lstStyle/>
          <a:p>
            <a:fld id="{0A92947D-9199-4244-80B8-8250FC7986C0}" type="datetimeFigureOut">
              <a:rPr lang="en-US" smtClean="0"/>
              <a:t>2/13/2023</a:t>
            </a:fld>
            <a:endParaRPr lang="en-US"/>
          </a:p>
        </p:txBody>
      </p:sp>
      <p:sp>
        <p:nvSpPr>
          <p:cNvPr id="4" name="Footer Placeholder 3">
            <a:extLst>
              <a:ext uri="{FF2B5EF4-FFF2-40B4-BE49-F238E27FC236}">
                <a16:creationId xmlns:a16="http://schemas.microsoft.com/office/drawing/2014/main" id="{F550AE33-9D1B-4B24-BBD6-A39DE77A62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CCC2A6-D50F-4B1B-BBB1-56B5EF24590B}"/>
              </a:ext>
            </a:extLst>
          </p:cNvPr>
          <p:cNvSpPr>
            <a:spLocks noGrp="1"/>
          </p:cNvSpPr>
          <p:nvPr>
            <p:ph type="sldNum" sz="quarter" idx="12"/>
          </p:nvPr>
        </p:nvSpPr>
        <p:spPr/>
        <p:txBody>
          <a:bodyPr/>
          <a:lstStyle/>
          <a:p>
            <a:fld id="{CAD7AAD9-E03D-4CE4-9D9A-1E8081E6B292}" type="slidenum">
              <a:rPr lang="en-US" smtClean="0"/>
              <a:t>‹#›</a:t>
            </a:fld>
            <a:endParaRPr lang="en-US"/>
          </a:p>
        </p:txBody>
      </p:sp>
    </p:spTree>
    <p:extLst>
      <p:ext uri="{BB962C8B-B14F-4D97-AF65-F5344CB8AC3E}">
        <p14:creationId xmlns:p14="http://schemas.microsoft.com/office/powerpoint/2010/main" val="1957060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020988-996B-4EF0-8656-91A6021AF2EA}"/>
              </a:ext>
            </a:extLst>
          </p:cNvPr>
          <p:cNvSpPr>
            <a:spLocks noGrp="1"/>
          </p:cNvSpPr>
          <p:nvPr>
            <p:ph type="dt" sz="half" idx="10"/>
          </p:nvPr>
        </p:nvSpPr>
        <p:spPr/>
        <p:txBody>
          <a:bodyPr/>
          <a:lstStyle/>
          <a:p>
            <a:fld id="{0A92947D-9199-4244-80B8-8250FC7986C0}" type="datetimeFigureOut">
              <a:rPr lang="en-US" smtClean="0"/>
              <a:t>2/13/2023</a:t>
            </a:fld>
            <a:endParaRPr lang="en-US"/>
          </a:p>
        </p:txBody>
      </p:sp>
      <p:sp>
        <p:nvSpPr>
          <p:cNvPr id="3" name="Footer Placeholder 2">
            <a:extLst>
              <a:ext uri="{FF2B5EF4-FFF2-40B4-BE49-F238E27FC236}">
                <a16:creationId xmlns:a16="http://schemas.microsoft.com/office/drawing/2014/main" id="{89DB18AE-821C-46AF-83A2-24C67D4308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7A5614-EFEF-4D63-A8A9-414205ADE708}"/>
              </a:ext>
            </a:extLst>
          </p:cNvPr>
          <p:cNvSpPr>
            <a:spLocks noGrp="1"/>
          </p:cNvSpPr>
          <p:nvPr>
            <p:ph type="sldNum" sz="quarter" idx="12"/>
          </p:nvPr>
        </p:nvSpPr>
        <p:spPr/>
        <p:txBody>
          <a:bodyPr/>
          <a:lstStyle/>
          <a:p>
            <a:fld id="{CAD7AAD9-E03D-4CE4-9D9A-1E8081E6B292}" type="slidenum">
              <a:rPr lang="en-US" smtClean="0"/>
              <a:t>‹#›</a:t>
            </a:fld>
            <a:endParaRPr lang="en-US"/>
          </a:p>
        </p:txBody>
      </p:sp>
    </p:spTree>
    <p:extLst>
      <p:ext uri="{BB962C8B-B14F-4D97-AF65-F5344CB8AC3E}">
        <p14:creationId xmlns:p14="http://schemas.microsoft.com/office/powerpoint/2010/main" val="125932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E4AB4-7B4D-4A25-A63A-D4D1E7A52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007C72-8381-4898-84E5-626587137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83076E-6789-407E-885C-C0F0B79AE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263151-AA17-48BB-8803-85C55815F9CC}"/>
              </a:ext>
            </a:extLst>
          </p:cNvPr>
          <p:cNvSpPr>
            <a:spLocks noGrp="1"/>
          </p:cNvSpPr>
          <p:nvPr>
            <p:ph type="dt" sz="half" idx="10"/>
          </p:nvPr>
        </p:nvSpPr>
        <p:spPr/>
        <p:txBody>
          <a:bodyPr/>
          <a:lstStyle/>
          <a:p>
            <a:fld id="{0A92947D-9199-4244-80B8-8250FC7986C0}" type="datetimeFigureOut">
              <a:rPr lang="en-US" smtClean="0"/>
              <a:t>2/13/2023</a:t>
            </a:fld>
            <a:endParaRPr lang="en-US"/>
          </a:p>
        </p:txBody>
      </p:sp>
      <p:sp>
        <p:nvSpPr>
          <p:cNvPr id="6" name="Footer Placeholder 5">
            <a:extLst>
              <a:ext uri="{FF2B5EF4-FFF2-40B4-BE49-F238E27FC236}">
                <a16:creationId xmlns:a16="http://schemas.microsoft.com/office/drawing/2014/main" id="{A2002D44-DAF3-4879-997E-0DE68A10AE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2AC96C-C260-4811-B2FA-C58DFD0E6B67}"/>
              </a:ext>
            </a:extLst>
          </p:cNvPr>
          <p:cNvSpPr>
            <a:spLocks noGrp="1"/>
          </p:cNvSpPr>
          <p:nvPr>
            <p:ph type="sldNum" sz="quarter" idx="12"/>
          </p:nvPr>
        </p:nvSpPr>
        <p:spPr/>
        <p:txBody>
          <a:bodyPr/>
          <a:lstStyle/>
          <a:p>
            <a:fld id="{CAD7AAD9-E03D-4CE4-9D9A-1E8081E6B292}" type="slidenum">
              <a:rPr lang="en-US" smtClean="0"/>
              <a:t>‹#›</a:t>
            </a:fld>
            <a:endParaRPr lang="en-US"/>
          </a:p>
        </p:txBody>
      </p:sp>
    </p:spTree>
    <p:extLst>
      <p:ext uri="{BB962C8B-B14F-4D97-AF65-F5344CB8AC3E}">
        <p14:creationId xmlns:p14="http://schemas.microsoft.com/office/powerpoint/2010/main" val="2426236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DE53-E682-4357-8125-86DE92DBF9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8AD2B6-D2E4-436F-8EA7-DF004558B9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1019A3-2FB9-46BF-8B8B-8F51783AA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404FD7-19FB-4324-8745-BDE627051FA1}"/>
              </a:ext>
            </a:extLst>
          </p:cNvPr>
          <p:cNvSpPr>
            <a:spLocks noGrp="1"/>
          </p:cNvSpPr>
          <p:nvPr>
            <p:ph type="dt" sz="half" idx="10"/>
          </p:nvPr>
        </p:nvSpPr>
        <p:spPr/>
        <p:txBody>
          <a:bodyPr/>
          <a:lstStyle/>
          <a:p>
            <a:fld id="{0A92947D-9199-4244-80B8-8250FC7986C0}" type="datetimeFigureOut">
              <a:rPr lang="en-US" smtClean="0"/>
              <a:t>2/13/2023</a:t>
            </a:fld>
            <a:endParaRPr lang="en-US"/>
          </a:p>
        </p:txBody>
      </p:sp>
      <p:sp>
        <p:nvSpPr>
          <p:cNvPr id="6" name="Footer Placeholder 5">
            <a:extLst>
              <a:ext uri="{FF2B5EF4-FFF2-40B4-BE49-F238E27FC236}">
                <a16:creationId xmlns:a16="http://schemas.microsoft.com/office/drawing/2014/main" id="{97ADFB09-440C-43A1-AC93-9C083D5B12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6AF1F-AC2E-4878-9ABA-B5EC9F42A85C}"/>
              </a:ext>
            </a:extLst>
          </p:cNvPr>
          <p:cNvSpPr>
            <a:spLocks noGrp="1"/>
          </p:cNvSpPr>
          <p:nvPr>
            <p:ph type="sldNum" sz="quarter" idx="12"/>
          </p:nvPr>
        </p:nvSpPr>
        <p:spPr/>
        <p:txBody>
          <a:bodyPr/>
          <a:lstStyle/>
          <a:p>
            <a:fld id="{CAD7AAD9-E03D-4CE4-9D9A-1E8081E6B292}" type="slidenum">
              <a:rPr lang="en-US" smtClean="0"/>
              <a:t>‹#›</a:t>
            </a:fld>
            <a:endParaRPr lang="en-US"/>
          </a:p>
        </p:txBody>
      </p:sp>
    </p:spTree>
    <p:extLst>
      <p:ext uri="{BB962C8B-B14F-4D97-AF65-F5344CB8AC3E}">
        <p14:creationId xmlns:p14="http://schemas.microsoft.com/office/powerpoint/2010/main" val="150298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16.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D320E7-9744-4897-83A0-621C21D822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41F225-1FF9-4ACB-8E16-DF3634FBA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16F3F-10A3-45D5-A256-0BFF75B709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2947D-9199-4244-80B8-8250FC7986C0}" type="datetimeFigureOut">
              <a:rPr lang="en-US" smtClean="0"/>
              <a:t>2/13/2023</a:t>
            </a:fld>
            <a:endParaRPr lang="en-US"/>
          </a:p>
        </p:txBody>
      </p:sp>
      <p:sp>
        <p:nvSpPr>
          <p:cNvPr id="5" name="Footer Placeholder 4">
            <a:extLst>
              <a:ext uri="{FF2B5EF4-FFF2-40B4-BE49-F238E27FC236}">
                <a16:creationId xmlns:a16="http://schemas.microsoft.com/office/drawing/2014/main" id="{54BDC986-1CFB-4D5A-ABF9-DDAD0695E8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04346E-7B93-40C4-A426-18C4053360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7AAD9-E03D-4CE4-9D9A-1E8081E6B292}" type="slidenum">
              <a:rPr lang="en-US" smtClean="0"/>
              <a:t>‹#›</a:t>
            </a:fld>
            <a:endParaRPr lang="en-US"/>
          </a:p>
        </p:txBody>
      </p:sp>
    </p:spTree>
    <p:extLst>
      <p:ext uri="{BB962C8B-B14F-4D97-AF65-F5344CB8AC3E}">
        <p14:creationId xmlns:p14="http://schemas.microsoft.com/office/powerpoint/2010/main" val="3479076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8330" y="311"/>
            <a:ext cx="12228659" cy="5474040"/>
          </a:xfrm>
          <a:prstGeom prst="rect">
            <a:avLst/>
          </a:prstGeom>
          <a:solidFill>
            <a:srgbClr val="A75967"/>
          </a:solidFill>
          <a:ln w="12700">
            <a:miter lim="400000"/>
          </a:ln>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pic>
        <p:nvPicPr>
          <p:cNvPr id="3" name="AAPLOG Logo Icon_White.png" descr="AAPLOG Logo Icon_White.png"/>
          <p:cNvPicPr>
            <a:picLocks noChangeAspect="1"/>
          </p:cNvPicPr>
          <p:nvPr/>
        </p:nvPicPr>
        <p:blipFill>
          <a:blip r:embed="rId6">
            <a:alphaModFix amt="6441"/>
          </a:blip>
          <a:stretch>
            <a:fillRect/>
          </a:stretch>
        </p:blipFill>
        <p:spPr>
          <a:xfrm>
            <a:off x="-1953165" y="-1294143"/>
            <a:ext cx="10746860" cy="9446285"/>
          </a:xfrm>
          <a:prstGeom prst="rect">
            <a:avLst/>
          </a:prstGeom>
          <a:ln w="12700">
            <a:miter lim="400000"/>
          </a:ln>
        </p:spPr>
      </p:pic>
      <p:sp>
        <p:nvSpPr>
          <p:cNvPr id="4" name="Rectangle"/>
          <p:cNvSpPr/>
          <p:nvPr/>
        </p:nvSpPr>
        <p:spPr>
          <a:xfrm>
            <a:off x="-119674" y="-18354"/>
            <a:ext cx="12431347" cy="167868"/>
          </a:xfrm>
          <a:prstGeom prst="rect">
            <a:avLst/>
          </a:prstGeom>
          <a:solidFill>
            <a:srgbClr val="D9B2A3"/>
          </a:solidFill>
          <a:ln w="12700">
            <a:miter lim="400000"/>
          </a:ln>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pic>
        <p:nvPicPr>
          <p:cNvPr id="5" name="AAPLOG Logotype Color 80black.pdf" descr="AAPLOG Logotype Color 80black.pdf"/>
          <p:cNvPicPr>
            <a:picLocks noChangeAspect="1"/>
          </p:cNvPicPr>
          <p:nvPr/>
        </p:nvPicPr>
        <p:blipFill>
          <a:blip r:embed="rId7"/>
          <a:stretch>
            <a:fillRect/>
          </a:stretch>
        </p:blipFill>
        <p:spPr>
          <a:xfrm>
            <a:off x="712955" y="5919113"/>
            <a:ext cx="2214392" cy="507984"/>
          </a:xfrm>
          <a:prstGeom prst="rect">
            <a:avLst/>
          </a:prstGeom>
          <a:ln w="12700">
            <a:miter lim="400000"/>
          </a:ln>
        </p:spPr>
      </p:pic>
      <p:sp>
        <p:nvSpPr>
          <p:cNvPr id="6" name="Title Text"/>
          <p:cNvSpPr txBox="1">
            <a:spLocks noGrp="1"/>
          </p:cNvSpPr>
          <p:nvPr>
            <p:ph type="title"/>
          </p:nvPr>
        </p:nvSpPr>
        <p:spPr>
          <a:xfrm>
            <a:off x="609600" y="92075"/>
            <a:ext cx="10972800" cy="15081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7"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8393598" y="6187073"/>
            <a:ext cx="344002" cy="338554"/>
          </a:xfrm>
          <a:prstGeom prst="rect">
            <a:avLst/>
          </a:prstGeom>
          <a:ln w="12700">
            <a:miter lim="400000"/>
          </a:ln>
        </p:spPr>
        <p:txBody>
          <a:bodyPr wrap="none" lIns="45719" rIns="45719" anchor="ctr">
            <a:spAutoFit/>
          </a:bodyPr>
          <a:lstStyle>
            <a:lvl1pPr algn="r">
              <a:defRPr sz="1600"/>
            </a:lvl1pPr>
          </a:lstStyle>
          <a:p>
            <a:fld id="{86CB4B4D-7CA3-9044-876B-883B54F8677D}" type="slidenum">
              <a:t>‹#›</a:t>
            </a:fld>
            <a:endParaRPr/>
          </a:p>
        </p:txBody>
      </p:sp>
    </p:spTree>
    <p:extLst>
      <p:ext uri="{BB962C8B-B14F-4D97-AF65-F5344CB8AC3E}">
        <p14:creationId xmlns:p14="http://schemas.microsoft.com/office/powerpoint/2010/main" val="663235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txStyles>
    <p:titleStyle>
      <a:lvl1pPr marL="0" marR="0" indent="0" algn="ctr" defTabSz="914353"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914353"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914353"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914353"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914353"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914353"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914353"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914353"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914353"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881" marR="0" indent="-342881" algn="l" defTabSz="914353" rtl="0" latinLnBrk="0">
        <a:lnSpc>
          <a:spcPct val="100000"/>
        </a:lnSpc>
        <a:spcBef>
          <a:spcPts val="667"/>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32" marR="0" indent="-326556" algn="l" defTabSz="914353" rtl="0" latinLnBrk="0">
        <a:lnSpc>
          <a:spcPct val="100000"/>
        </a:lnSpc>
        <a:spcBef>
          <a:spcPts val="667"/>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138" marR="0" indent="-304784" algn="l" defTabSz="914353" rtl="0" latinLnBrk="0">
        <a:lnSpc>
          <a:spcPct val="100000"/>
        </a:lnSpc>
        <a:spcBef>
          <a:spcPts val="667"/>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273" marR="0" indent="-365742" algn="l" defTabSz="914353" rtl="0" latinLnBrk="0">
        <a:lnSpc>
          <a:spcPct val="100000"/>
        </a:lnSpc>
        <a:spcBef>
          <a:spcPts val="667"/>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450" marR="0" indent="-365742" algn="l" defTabSz="914353" rtl="0" latinLnBrk="0">
        <a:lnSpc>
          <a:spcPct val="100000"/>
        </a:lnSpc>
        <a:spcBef>
          <a:spcPts val="667"/>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627" marR="0" indent="-365742" algn="l" defTabSz="914353" rtl="0" latinLnBrk="0">
        <a:lnSpc>
          <a:spcPct val="100000"/>
        </a:lnSpc>
        <a:spcBef>
          <a:spcPts val="667"/>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805" marR="0" indent="-365742" algn="l" defTabSz="914353" rtl="0" latinLnBrk="0">
        <a:lnSpc>
          <a:spcPct val="100000"/>
        </a:lnSpc>
        <a:spcBef>
          <a:spcPts val="667"/>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5982" marR="0" indent="-365742" algn="l" defTabSz="914353" rtl="0" latinLnBrk="0">
        <a:lnSpc>
          <a:spcPct val="100000"/>
        </a:lnSpc>
        <a:spcBef>
          <a:spcPts val="667"/>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158" marR="0" indent="-365742" algn="l" defTabSz="914353" rtl="0" latinLnBrk="0">
        <a:lnSpc>
          <a:spcPct val="100000"/>
        </a:lnSpc>
        <a:spcBef>
          <a:spcPts val="667"/>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609585"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1219170"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1828754"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2438339"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3047924"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3657509"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4267093"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4876678"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
          <p:cNvSpPr/>
          <p:nvPr/>
        </p:nvSpPr>
        <p:spPr>
          <a:xfrm>
            <a:off x="-27719" y="-164203"/>
            <a:ext cx="147883" cy="7186405"/>
          </a:xfrm>
          <a:prstGeom prst="rect">
            <a:avLst/>
          </a:prstGeom>
          <a:solidFill>
            <a:srgbClr val="FFFFFF"/>
          </a:solidFill>
          <a:ln>
            <a:noFill/>
          </a:ln>
          <a:effectLst>
            <a:outerShdw blurRad="342900" dist="105394" dir="5400000" rotWithShape="0">
              <a:srgbClr val="000000">
                <a:alpha val="34117"/>
              </a:srgbClr>
            </a:outerShdw>
          </a:effectLst>
        </p:spPr>
        <p:txBody>
          <a:bodyPr spcFirstLastPara="1" wrap="square" lIns="0" tIns="0" rIns="0" bIns="0" anchor="ctr" anchorCtr="0">
            <a:noAutofit/>
          </a:bodyPr>
          <a:lstStyle/>
          <a:p>
            <a:pPr marL="0" marR="0" lvl="0" indent="0" algn="ctr" rtl="0">
              <a:spcBef>
                <a:spcPts val="0"/>
              </a:spcBef>
              <a:spcAft>
                <a:spcPts val="0"/>
              </a:spcAft>
              <a:buNone/>
            </a:pPr>
            <a:endParaRPr sz="4267" b="0" i="0" u="none" strike="noStrike" cap="none">
              <a:solidFill>
                <a:schemeClr val="dk1"/>
              </a:solidFill>
              <a:latin typeface="Helvetica Neue"/>
              <a:ea typeface="Helvetica Neue"/>
              <a:cs typeface="Helvetica Neue"/>
              <a:sym typeface="Helvetica Neue"/>
            </a:endParaRPr>
          </a:p>
        </p:txBody>
      </p:sp>
      <p:pic>
        <p:nvPicPr>
          <p:cNvPr id="7" name="Google Shape;7;p2" descr="Picture 12"/>
          <p:cNvPicPr preferRelativeResize="0"/>
          <p:nvPr/>
        </p:nvPicPr>
        <p:blipFill rotWithShape="1">
          <a:blip r:embed="rId3">
            <a:alphaModFix/>
          </a:blip>
          <a:srcRect/>
          <a:stretch/>
        </p:blipFill>
        <p:spPr>
          <a:xfrm>
            <a:off x="2498591" y="0"/>
            <a:ext cx="9693411" cy="6858000"/>
          </a:xfrm>
          <a:prstGeom prst="rect">
            <a:avLst/>
          </a:prstGeom>
          <a:noFill/>
          <a:ln>
            <a:noFill/>
          </a:ln>
        </p:spPr>
      </p:pic>
      <p:pic>
        <p:nvPicPr>
          <p:cNvPr id="8" name="Google Shape;8;p2" descr="Picture 4"/>
          <p:cNvPicPr preferRelativeResize="0"/>
          <p:nvPr/>
        </p:nvPicPr>
        <p:blipFill rotWithShape="1">
          <a:blip r:embed="rId4">
            <a:alphaModFix/>
          </a:blip>
          <a:srcRect/>
          <a:stretch/>
        </p:blipFill>
        <p:spPr>
          <a:xfrm>
            <a:off x="314014" y="279095"/>
            <a:ext cx="1181236" cy="222541"/>
          </a:xfrm>
          <a:prstGeom prst="rect">
            <a:avLst/>
          </a:prstGeom>
          <a:noFill/>
          <a:ln>
            <a:noFill/>
          </a:ln>
        </p:spPr>
      </p:pic>
      <p:sp>
        <p:nvSpPr>
          <p:cNvPr id="9" name="Google Shape;9;p2"/>
          <p:cNvSpPr/>
          <p:nvPr/>
        </p:nvSpPr>
        <p:spPr>
          <a:xfrm>
            <a:off x="-27719" y="3431746"/>
            <a:ext cx="147883" cy="1761652"/>
          </a:xfrm>
          <a:prstGeom prst="rect">
            <a:avLst/>
          </a:prstGeom>
          <a:solidFill>
            <a:srgbClr val="D9B2A3"/>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67" b="0" i="0" u="none" strike="noStrike" cap="none">
              <a:solidFill>
                <a:schemeClr val="dk1"/>
              </a:solidFill>
              <a:latin typeface="Helvetica Neue"/>
              <a:ea typeface="Helvetica Neue"/>
              <a:cs typeface="Helvetica Neue"/>
              <a:sym typeface="Helvetica Neue"/>
            </a:endParaRPr>
          </a:p>
        </p:txBody>
      </p:sp>
      <p:sp>
        <p:nvSpPr>
          <p:cNvPr id="10" name="Google Shape;10;p2"/>
          <p:cNvSpPr/>
          <p:nvPr/>
        </p:nvSpPr>
        <p:spPr>
          <a:xfrm>
            <a:off x="-27719" y="1693256"/>
            <a:ext cx="147883" cy="1761653"/>
          </a:xfrm>
          <a:prstGeom prst="rect">
            <a:avLst/>
          </a:prstGeom>
          <a:solidFill>
            <a:srgbClr val="3D6473"/>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67" b="0" i="0" u="none" strike="noStrike" cap="none">
              <a:solidFill>
                <a:schemeClr val="dk1"/>
              </a:solidFill>
              <a:latin typeface="Helvetica Neue"/>
              <a:ea typeface="Helvetica Neue"/>
              <a:cs typeface="Helvetica Neue"/>
              <a:sym typeface="Helvetica Neue"/>
            </a:endParaRPr>
          </a:p>
        </p:txBody>
      </p:sp>
      <p:sp>
        <p:nvSpPr>
          <p:cNvPr id="11" name="Google Shape;11;p2"/>
          <p:cNvSpPr/>
          <p:nvPr/>
        </p:nvSpPr>
        <p:spPr>
          <a:xfrm>
            <a:off x="-27719" y="5192813"/>
            <a:ext cx="147883" cy="1761652"/>
          </a:xfrm>
          <a:prstGeom prst="rect">
            <a:avLst/>
          </a:prstGeom>
          <a:solidFill>
            <a:srgbClr val="B8C8C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67" b="0" i="0" u="none" strike="noStrike" cap="none">
              <a:solidFill>
                <a:schemeClr val="dk1"/>
              </a:solidFill>
              <a:latin typeface="Helvetica Neue"/>
              <a:ea typeface="Helvetica Neue"/>
              <a:cs typeface="Helvetica Neue"/>
              <a:sym typeface="Helvetica Neue"/>
            </a:endParaRPr>
          </a:p>
        </p:txBody>
      </p:sp>
      <p:sp>
        <p:nvSpPr>
          <p:cNvPr id="12" name="Google Shape;12;p2"/>
          <p:cNvSpPr/>
          <p:nvPr/>
        </p:nvSpPr>
        <p:spPr>
          <a:xfrm>
            <a:off x="-27719" y="-33944"/>
            <a:ext cx="147883" cy="1761653"/>
          </a:xfrm>
          <a:prstGeom prst="rect">
            <a:avLst/>
          </a:prstGeom>
          <a:solidFill>
            <a:srgbClr val="A75967"/>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67" b="0" i="0" u="none" strike="noStrike" cap="none">
              <a:solidFill>
                <a:schemeClr val="dk1"/>
              </a:solidFill>
              <a:latin typeface="Helvetica Neue"/>
              <a:ea typeface="Helvetica Neue"/>
              <a:cs typeface="Helvetica Neue"/>
              <a:sym typeface="Helvetica Neue"/>
            </a:endParaRPr>
          </a:p>
        </p:txBody>
      </p:sp>
      <p:sp>
        <p:nvSpPr>
          <p:cNvPr id="13" name="Google Shape;13;p2"/>
          <p:cNvSpPr txBox="1">
            <a:spLocks noGrp="1"/>
          </p:cNvSpPr>
          <p:nvPr>
            <p:ph type="title"/>
          </p:nvPr>
        </p:nvSpPr>
        <p:spPr>
          <a:xfrm>
            <a:off x="609600" y="92075"/>
            <a:ext cx="10972800" cy="1508125"/>
          </a:xfrm>
          <a:prstGeom prst="rect">
            <a:avLst/>
          </a:prstGeom>
          <a:noFill/>
          <a:ln>
            <a:noFill/>
          </a:ln>
        </p:spPr>
        <p:txBody>
          <a:bodyPr spcFirstLastPara="1" wrap="square" lIns="45700" tIns="45700" rIns="45700" bIns="45700" anchor="ctr" anchorCtr="0">
            <a:noAutofit/>
          </a:bodyPr>
          <a:lstStyle>
            <a:lvl1pPr marR="0" lvl="0" algn="ctr" rtl="0">
              <a:lnSpc>
                <a:spcPct val="10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
        <p:nvSpPr>
          <p:cNvPr id="14" name="Google Shape;14;p2"/>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Autofit/>
          </a:bodyPr>
          <a:lstStyle>
            <a:lvl1pPr marL="457200" marR="0" lvl="0"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1pPr>
            <a:lvl2pPr marL="914400" marR="0" lvl="1"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5pPr>
            <a:lvl6pPr marL="2743200" marR="0" lvl="5"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6pPr>
            <a:lvl7pPr marL="3200400" marR="0" lvl="6"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7pPr>
            <a:lvl8pPr marL="3657600" marR="0" lvl="7"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8pPr>
            <a:lvl9pPr marL="4114800" marR="0" lvl="8"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9pPr>
          </a:lstStyle>
          <a:p>
            <a:endParaRPr/>
          </a:p>
        </p:txBody>
      </p:sp>
      <p:sp>
        <p:nvSpPr>
          <p:cNvPr id="15" name="Google Shape;15;p2"/>
          <p:cNvSpPr txBox="1">
            <a:spLocks noGrp="1"/>
          </p:cNvSpPr>
          <p:nvPr>
            <p:ph type="sldNum" idx="12"/>
          </p:nvPr>
        </p:nvSpPr>
        <p:spPr>
          <a:xfrm>
            <a:off x="5892800" y="6187073"/>
            <a:ext cx="2844800" cy="338554"/>
          </a:xfrm>
          <a:prstGeom prst="rect">
            <a:avLst/>
          </a:prstGeom>
          <a:noFill/>
          <a:ln>
            <a:noFill/>
          </a:ln>
        </p:spPr>
        <p:txBody>
          <a:bodyPr spcFirstLastPara="1" wrap="square" lIns="45700" tIns="45700" rIns="45700" bIns="45700" anchor="ctr" anchorCtr="0">
            <a:spAutoFit/>
          </a:bodyPr>
          <a:lstStyle>
            <a:lvl1pPr marL="0" marR="0" lvl="0" indent="0" algn="r" rtl="0">
              <a:spcBef>
                <a:spcPts val="0"/>
              </a:spcBef>
              <a:buNone/>
              <a:defRPr sz="1600" b="0" i="0" u="none" strike="noStrike" cap="none">
                <a:solidFill>
                  <a:schemeClr val="dk1"/>
                </a:solidFill>
                <a:latin typeface="Helvetica Neue"/>
                <a:ea typeface="Helvetica Neue"/>
                <a:cs typeface="Helvetica Neue"/>
                <a:sym typeface="Helvetica Neue"/>
              </a:defRPr>
            </a:lvl1pPr>
            <a:lvl2pPr marL="0" marR="0" lvl="1" indent="0" algn="r" rtl="0">
              <a:spcBef>
                <a:spcPts val="0"/>
              </a:spcBef>
              <a:buNone/>
              <a:defRPr sz="1600" b="0" i="0" u="none" strike="noStrike" cap="none">
                <a:solidFill>
                  <a:schemeClr val="dk1"/>
                </a:solidFill>
                <a:latin typeface="Helvetica Neue"/>
                <a:ea typeface="Helvetica Neue"/>
                <a:cs typeface="Helvetica Neue"/>
                <a:sym typeface="Helvetica Neue"/>
              </a:defRPr>
            </a:lvl2pPr>
            <a:lvl3pPr marL="0" marR="0" lvl="2" indent="0" algn="r" rtl="0">
              <a:spcBef>
                <a:spcPts val="0"/>
              </a:spcBef>
              <a:buNone/>
              <a:defRPr sz="1600" b="0" i="0" u="none" strike="noStrike" cap="none">
                <a:solidFill>
                  <a:schemeClr val="dk1"/>
                </a:solidFill>
                <a:latin typeface="Helvetica Neue"/>
                <a:ea typeface="Helvetica Neue"/>
                <a:cs typeface="Helvetica Neue"/>
                <a:sym typeface="Helvetica Neue"/>
              </a:defRPr>
            </a:lvl3pPr>
            <a:lvl4pPr marL="0" marR="0" lvl="3" indent="0" algn="r" rtl="0">
              <a:spcBef>
                <a:spcPts val="0"/>
              </a:spcBef>
              <a:buNone/>
              <a:defRPr sz="1600" b="0" i="0" u="none" strike="noStrike" cap="none">
                <a:solidFill>
                  <a:schemeClr val="dk1"/>
                </a:solidFill>
                <a:latin typeface="Helvetica Neue"/>
                <a:ea typeface="Helvetica Neue"/>
                <a:cs typeface="Helvetica Neue"/>
                <a:sym typeface="Helvetica Neue"/>
              </a:defRPr>
            </a:lvl4pPr>
            <a:lvl5pPr marL="0" marR="0" lvl="4" indent="0" algn="r" rtl="0">
              <a:spcBef>
                <a:spcPts val="0"/>
              </a:spcBef>
              <a:buNone/>
              <a:defRPr sz="1600" b="0" i="0" u="none" strike="noStrike" cap="none">
                <a:solidFill>
                  <a:schemeClr val="dk1"/>
                </a:solidFill>
                <a:latin typeface="Helvetica Neue"/>
                <a:ea typeface="Helvetica Neue"/>
                <a:cs typeface="Helvetica Neue"/>
                <a:sym typeface="Helvetica Neue"/>
              </a:defRPr>
            </a:lvl5pPr>
            <a:lvl6pPr marL="0" marR="0" lvl="5" indent="0" algn="r" rtl="0">
              <a:spcBef>
                <a:spcPts val="0"/>
              </a:spcBef>
              <a:buNone/>
              <a:defRPr sz="1600" b="0" i="0" u="none" strike="noStrike" cap="none">
                <a:solidFill>
                  <a:schemeClr val="dk1"/>
                </a:solidFill>
                <a:latin typeface="Helvetica Neue"/>
                <a:ea typeface="Helvetica Neue"/>
                <a:cs typeface="Helvetica Neue"/>
                <a:sym typeface="Helvetica Neue"/>
              </a:defRPr>
            </a:lvl6pPr>
            <a:lvl7pPr marL="0" marR="0" lvl="6" indent="0" algn="r" rtl="0">
              <a:spcBef>
                <a:spcPts val="0"/>
              </a:spcBef>
              <a:buNone/>
              <a:defRPr sz="1600" b="0" i="0" u="none" strike="noStrike" cap="none">
                <a:solidFill>
                  <a:schemeClr val="dk1"/>
                </a:solidFill>
                <a:latin typeface="Helvetica Neue"/>
                <a:ea typeface="Helvetica Neue"/>
                <a:cs typeface="Helvetica Neue"/>
                <a:sym typeface="Helvetica Neue"/>
              </a:defRPr>
            </a:lvl7pPr>
            <a:lvl8pPr marL="0" marR="0" lvl="7" indent="0" algn="r" rtl="0">
              <a:spcBef>
                <a:spcPts val="0"/>
              </a:spcBef>
              <a:buNone/>
              <a:defRPr sz="1600" b="0" i="0" u="none" strike="noStrike" cap="none">
                <a:solidFill>
                  <a:schemeClr val="dk1"/>
                </a:solidFill>
                <a:latin typeface="Helvetica Neue"/>
                <a:ea typeface="Helvetica Neue"/>
                <a:cs typeface="Helvetica Neue"/>
                <a:sym typeface="Helvetica Neue"/>
              </a:defRPr>
            </a:lvl8pPr>
            <a:lvl9pPr marL="0" marR="0" lvl="8" indent="0" algn="r" rtl="0">
              <a:spcBef>
                <a:spcPts val="0"/>
              </a:spcBef>
              <a:buNone/>
              <a:defRPr sz="16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8817844"/>
      </p:ext>
    </p:extLst>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Indianapolis, February 2021"/>
          <p:cNvSpPr txBox="1"/>
          <p:nvPr/>
        </p:nvSpPr>
        <p:spPr>
          <a:xfrm>
            <a:off x="541053" y="2848055"/>
            <a:ext cx="10815994" cy="1162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7733" tIns="67733" rIns="67733" bIns="67733">
            <a:spAutoFit/>
          </a:bodyPr>
          <a:lstStyle>
            <a:lvl1pPr defTabSz="825500">
              <a:defRPr sz="5000">
                <a:solidFill>
                  <a:srgbClr val="FFFFFF"/>
                </a:solidFill>
                <a:latin typeface="Acumin Pro"/>
                <a:ea typeface="Acumin Pro"/>
                <a:cs typeface="Acumin Pro"/>
                <a:sym typeface="Acumin Pro"/>
              </a:defRPr>
            </a:lvl1pPr>
          </a:lstStyle>
          <a:p>
            <a:pPr defTabSz="1100639" hangingPunct="0"/>
            <a:r>
              <a:rPr lang="en-US" sz="6667" kern="0" dirty="0"/>
              <a:t>Effects of Freezing on Embryos</a:t>
            </a:r>
            <a:endParaRPr sz="6667" kern="0" dirty="0"/>
          </a:p>
        </p:txBody>
      </p:sp>
      <p:sp>
        <p:nvSpPr>
          <p:cNvPr id="62" name="HIPPOCRATIC DINNER"/>
          <p:cNvSpPr txBox="1"/>
          <p:nvPr/>
        </p:nvSpPr>
        <p:spPr>
          <a:xfrm>
            <a:off x="574921" y="2337361"/>
            <a:ext cx="3275982" cy="5472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7733" tIns="67733" rIns="67733" bIns="67733" anchor="ctr">
            <a:spAutoFit/>
          </a:bodyPr>
          <a:lstStyle>
            <a:lvl1pPr defTabSz="825500">
              <a:defRPr sz="2000" spc="500">
                <a:solidFill>
                  <a:srgbClr val="FFFFFF"/>
                </a:solidFill>
                <a:latin typeface="Acumin Pro Light"/>
                <a:ea typeface="Acumin Pro Light"/>
                <a:cs typeface="Acumin Pro Light"/>
                <a:sym typeface="Acumin Pro Light"/>
              </a:defRPr>
            </a:lvl1pPr>
          </a:lstStyle>
          <a:p>
            <a:pPr defTabSz="1100639" hangingPunct="0"/>
            <a:r>
              <a:rPr lang="en-US" sz="2667" kern="0" spc="667" dirty="0"/>
              <a:t>JOURNAL CLUB</a:t>
            </a:r>
            <a:endParaRPr sz="2667" kern="0" spc="667"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A661A-EBC4-6016-6CA0-266943407AEB}"/>
              </a:ext>
            </a:extLst>
          </p:cNvPr>
          <p:cNvPicPr>
            <a:picLocks noChangeAspect="1"/>
          </p:cNvPicPr>
          <p:nvPr/>
        </p:nvPicPr>
        <p:blipFill>
          <a:blip r:embed="rId2"/>
          <a:stretch>
            <a:fillRect/>
          </a:stretch>
        </p:blipFill>
        <p:spPr>
          <a:xfrm>
            <a:off x="2036180" y="0"/>
            <a:ext cx="8119640" cy="6858000"/>
          </a:xfrm>
          <a:prstGeom prst="rect">
            <a:avLst/>
          </a:prstGeom>
        </p:spPr>
      </p:pic>
    </p:spTree>
    <p:extLst>
      <p:ext uri="{BB962C8B-B14F-4D97-AF65-F5344CB8AC3E}">
        <p14:creationId xmlns:p14="http://schemas.microsoft.com/office/powerpoint/2010/main" val="342765234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A661A-EBC4-6016-6CA0-266943407AEB}"/>
              </a:ext>
            </a:extLst>
          </p:cNvPr>
          <p:cNvPicPr>
            <a:picLocks noChangeAspect="1"/>
          </p:cNvPicPr>
          <p:nvPr/>
        </p:nvPicPr>
        <p:blipFill>
          <a:blip r:embed="rId2"/>
          <a:stretch>
            <a:fillRect/>
          </a:stretch>
        </p:blipFill>
        <p:spPr>
          <a:xfrm>
            <a:off x="2036180" y="0"/>
            <a:ext cx="8119640" cy="6858000"/>
          </a:xfrm>
          <a:prstGeom prst="rect">
            <a:avLst/>
          </a:prstGeom>
        </p:spPr>
      </p:pic>
      <p:sp>
        <p:nvSpPr>
          <p:cNvPr id="2" name="Rectangle 1">
            <a:extLst>
              <a:ext uri="{FF2B5EF4-FFF2-40B4-BE49-F238E27FC236}">
                <a16:creationId xmlns:a16="http://schemas.microsoft.com/office/drawing/2014/main" id="{414E7722-E085-7F92-6A73-4481C2BD3726}"/>
              </a:ext>
            </a:extLst>
          </p:cNvPr>
          <p:cNvSpPr/>
          <p:nvPr/>
        </p:nvSpPr>
        <p:spPr>
          <a:xfrm>
            <a:off x="5070764" y="207818"/>
            <a:ext cx="5237018" cy="858982"/>
          </a:xfrm>
          <a:prstGeom prst="rect">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64755646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A661A-EBC4-6016-6CA0-266943407AEB}"/>
              </a:ext>
            </a:extLst>
          </p:cNvPr>
          <p:cNvPicPr>
            <a:picLocks noChangeAspect="1"/>
          </p:cNvPicPr>
          <p:nvPr/>
        </p:nvPicPr>
        <p:blipFill>
          <a:blip r:embed="rId2"/>
          <a:stretch>
            <a:fillRect/>
          </a:stretch>
        </p:blipFill>
        <p:spPr>
          <a:xfrm>
            <a:off x="2036180" y="0"/>
            <a:ext cx="8119640" cy="6858000"/>
          </a:xfrm>
          <a:prstGeom prst="rect">
            <a:avLst/>
          </a:prstGeom>
        </p:spPr>
      </p:pic>
      <p:sp>
        <p:nvSpPr>
          <p:cNvPr id="2" name="Rectangle 1">
            <a:extLst>
              <a:ext uri="{FF2B5EF4-FFF2-40B4-BE49-F238E27FC236}">
                <a16:creationId xmlns:a16="http://schemas.microsoft.com/office/drawing/2014/main" id="{414E7722-E085-7F92-6A73-4481C2BD3726}"/>
              </a:ext>
            </a:extLst>
          </p:cNvPr>
          <p:cNvSpPr/>
          <p:nvPr/>
        </p:nvSpPr>
        <p:spPr>
          <a:xfrm>
            <a:off x="5112328" y="3782293"/>
            <a:ext cx="5153889" cy="581889"/>
          </a:xfrm>
          <a:prstGeom prst="rect">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51901731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A661A-EBC4-6016-6CA0-266943407AEB}"/>
              </a:ext>
            </a:extLst>
          </p:cNvPr>
          <p:cNvPicPr>
            <a:picLocks noChangeAspect="1"/>
          </p:cNvPicPr>
          <p:nvPr/>
        </p:nvPicPr>
        <p:blipFill>
          <a:blip r:embed="rId2"/>
          <a:stretch>
            <a:fillRect/>
          </a:stretch>
        </p:blipFill>
        <p:spPr>
          <a:xfrm>
            <a:off x="2036180" y="0"/>
            <a:ext cx="8119640" cy="6858000"/>
          </a:xfrm>
          <a:prstGeom prst="rect">
            <a:avLst/>
          </a:prstGeom>
        </p:spPr>
      </p:pic>
      <p:sp>
        <p:nvSpPr>
          <p:cNvPr id="2" name="Rectangle 1">
            <a:extLst>
              <a:ext uri="{FF2B5EF4-FFF2-40B4-BE49-F238E27FC236}">
                <a16:creationId xmlns:a16="http://schemas.microsoft.com/office/drawing/2014/main" id="{414E7722-E085-7F92-6A73-4481C2BD3726}"/>
              </a:ext>
            </a:extLst>
          </p:cNvPr>
          <p:cNvSpPr/>
          <p:nvPr/>
        </p:nvSpPr>
        <p:spPr>
          <a:xfrm>
            <a:off x="5112328" y="5583384"/>
            <a:ext cx="5120243" cy="258616"/>
          </a:xfrm>
          <a:prstGeom prst="rect">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07905892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9203219"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Strengths and Limitations</a:t>
            </a:r>
          </a:p>
        </p:txBody>
      </p:sp>
      <p:sp>
        <p:nvSpPr>
          <p:cNvPr id="3" name="TextBox 2">
            <a:extLst>
              <a:ext uri="{FF2B5EF4-FFF2-40B4-BE49-F238E27FC236}">
                <a16:creationId xmlns:a16="http://schemas.microsoft.com/office/drawing/2014/main" id="{CD089511-1B04-4532-8E7D-B83AC2E6A56E}"/>
              </a:ext>
            </a:extLst>
          </p:cNvPr>
          <p:cNvSpPr txBox="1"/>
          <p:nvPr/>
        </p:nvSpPr>
        <p:spPr>
          <a:xfrm>
            <a:off x="923861" y="1497875"/>
            <a:ext cx="4761315" cy="27084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2400" kern="0" dirty="0">
                <a:solidFill>
                  <a:srgbClr val="000000"/>
                </a:solidFill>
                <a:latin typeface="Acumin Pro"/>
                <a:cs typeface="Calibri"/>
                <a:sym typeface="Calibri"/>
              </a:rPr>
              <a:t>Strengths</a:t>
            </a:r>
          </a:p>
          <a:p>
            <a:pPr marL="342900" indent="-342900" defTabSz="1219170" hangingPunct="0">
              <a:buFont typeface="Arial" panose="020B0604020202020204" pitchFamily="34" charset="0"/>
              <a:buChar char="•"/>
            </a:pPr>
            <a:r>
              <a:rPr lang="en-US" sz="2400" kern="0" dirty="0">
                <a:solidFill>
                  <a:srgbClr val="000000"/>
                </a:solidFill>
                <a:latin typeface="Acumin Pro"/>
                <a:cs typeface="Calibri"/>
                <a:sym typeface="Calibri"/>
              </a:rPr>
              <a:t>Novel</a:t>
            </a:r>
          </a:p>
          <a:p>
            <a:pPr marL="342900" indent="-342900" defTabSz="1219170" hangingPunct="0">
              <a:buFont typeface="Arial" panose="020B0604020202020204" pitchFamily="34" charset="0"/>
              <a:buChar char="•"/>
            </a:pPr>
            <a:r>
              <a:rPr lang="en-US" sz="2400" kern="0" dirty="0">
                <a:solidFill>
                  <a:srgbClr val="000000"/>
                </a:solidFill>
                <a:latin typeface="Acumin Pro"/>
                <a:cs typeface="Calibri"/>
                <a:sym typeface="Calibri"/>
              </a:rPr>
              <a:t>Diversity of respondents</a:t>
            </a:r>
          </a:p>
          <a:p>
            <a:pPr marL="342900" indent="-342900" defTabSz="1219170" hangingPunct="0">
              <a:buFont typeface="Arial" panose="020B0604020202020204" pitchFamily="34" charset="0"/>
              <a:buChar char="•"/>
            </a:pPr>
            <a:r>
              <a:rPr lang="en-US" sz="2400" kern="0" dirty="0">
                <a:solidFill>
                  <a:srgbClr val="000000"/>
                </a:solidFill>
                <a:latin typeface="Acumin Pro"/>
                <a:cs typeface="Calibri"/>
                <a:sym typeface="Calibri"/>
              </a:rPr>
              <a:t>Addressed demographics, religious and other factors that affect ethical options</a:t>
            </a:r>
          </a:p>
          <a:p>
            <a:pPr marL="342900" indent="-342900" defTabSz="1219170" hangingPunct="0">
              <a:buFont typeface="Arial" panose="020B0604020202020204" pitchFamily="34" charset="0"/>
              <a:buChar char="•"/>
            </a:pPr>
            <a:endParaRPr lang="en-US" sz="2400" kern="0" dirty="0">
              <a:solidFill>
                <a:srgbClr val="000000"/>
              </a:solidFill>
              <a:latin typeface="Acumin Pro"/>
              <a:cs typeface="Calibri"/>
              <a:sym typeface="Calibri"/>
            </a:endParaRPr>
          </a:p>
        </p:txBody>
      </p:sp>
      <p:sp>
        <p:nvSpPr>
          <p:cNvPr id="4" name="TextBox 3">
            <a:extLst>
              <a:ext uri="{FF2B5EF4-FFF2-40B4-BE49-F238E27FC236}">
                <a16:creationId xmlns:a16="http://schemas.microsoft.com/office/drawing/2014/main" id="{686602F4-F312-96F5-39EA-CD63B1981F4E}"/>
              </a:ext>
            </a:extLst>
          </p:cNvPr>
          <p:cNvSpPr txBox="1"/>
          <p:nvPr/>
        </p:nvSpPr>
        <p:spPr>
          <a:xfrm>
            <a:off x="6211562" y="1496711"/>
            <a:ext cx="5056577" cy="1600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2400" kern="0" dirty="0">
                <a:solidFill>
                  <a:srgbClr val="000000"/>
                </a:solidFill>
                <a:latin typeface="Acumin Pro"/>
                <a:cs typeface="Calibri"/>
                <a:sym typeface="Calibri"/>
              </a:rPr>
              <a:t>Limitations</a:t>
            </a:r>
          </a:p>
          <a:p>
            <a:pPr marL="342900" indent="-342900" defTabSz="1219170" hangingPunct="0">
              <a:buFont typeface="Arial" panose="020B0604020202020204" pitchFamily="34" charset="0"/>
              <a:buChar char="•"/>
            </a:pPr>
            <a:r>
              <a:rPr lang="en-US" sz="2400" kern="0" dirty="0">
                <a:solidFill>
                  <a:srgbClr val="000000"/>
                </a:solidFill>
                <a:latin typeface="Acumin Pro"/>
                <a:cs typeface="Calibri"/>
                <a:sym typeface="Calibri"/>
              </a:rPr>
              <a:t>Low response rate</a:t>
            </a:r>
          </a:p>
          <a:p>
            <a:pPr marL="342900" indent="-342900" defTabSz="1219170" hangingPunct="0">
              <a:buFont typeface="Arial" panose="020B0604020202020204" pitchFamily="34" charset="0"/>
              <a:buChar char="•"/>
            </a:pPr>
            <a:r>
              <a:rPr lang="en-US" sz="2400" kern="0" dirty="0">
                <a:solidFill>
                  <a:srgbClr val="000000"/>
                </a:solidFill>
                <a:latin typeface="Acumin Pro"/>
                <a:cs typeface="Calibri"/>
                <a:sym typeface="Calibri"/>
              </a:rPr>
              <a:t>Self-reported outcomes</a:t>
            </a:r>
          </a:p>
          <a:p>
            <a:pPr marL="342900" indent="-342900" defTabSz="1219170" hangingPunct="0">
              <a:buFont typeface="Arial" panose="020B0604020202020204" pitchFamily="34" charset="0"/>
              <a:buChar char="•"/>
            </a:pPr>
            <a:endParaRPr lang="en-US" sz="2400" kern="0" dirty="0">
              <a:solidFill>
                <a:srgbClr val="000000"/>
              </a:solidFill>
              <a:latin typeface="Acumin Pro"/>
              <a:cs typeface="Calibri"/>
              <a:sym typeface="Calibri"/>
            </a:endParaRPr>
          </a:p>
        </p:txBody>
      </p:sp>
    </p:spTree>
    <p:extLst>
      <p:ext uri="{BB962C8B-B14F-4D97-AF65-F5344CB8AC3E}">
        <p14:creationId xmlns:p14="http://schemas.microsoft.com/office/powerpoint/2010/main" val="300454791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E6CF80-AA92-601E-81F0-9CA8B388600C}"/>
              </a:ext>
            </a:extLst>
          </p:cNvPr>
          <p:cNvPicPr>
            <a:picLocks noChangeAspect="1"/>
          </p:cNvPicPr>
          <p:nvPr/>
        </p:nvPicPr>
        <p:blipFill>
          <a:blip r:embed="rId2"/>
          <a:stretch>
            <a:fillRect/>
          </a:stretch>
        </p:blipFill>
        <p:spPr>
          <a:xfrm>
            <a:off x="2633292" y="0"/>
            <a:ext cx="6925416" cy="6858000"/>
          </a:xfrm>
          <a:prstGeom prst="rect">
            <a:avLst/>
          </a:prstGeom>
        </p:spPr>
      </p:pic>
    </p:spTree>
    <p:extLst>
      <p:ext uri="{BB962C8B-B14F-4D97-AF65-F5344CB8AC3E}">
        <p14:creationId xmlns:p14="http://schemas.microsoft.com/office/powerpoint/2010/main" val="70680064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21D152-CEFE-3673-A582-A386189AF7A1}"/>
              </a:ext>
            </a:extLst>
          </p:cNvPr>
          <p:cNvSpPr txBox="1"/>
          <p:nvPr/>
        </p:nvSpPr>
        <p:spPr>
          <a:xfrm>
            <a:off x="607906" y="1559822"/>
            <a:ext cx="9674014" cy="4801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spcAft>
                <a:spcPts val="1800"/>
              </a:spcAft>
              <a:buFont typeface="Arial" panose="020B0604020202020204" pitchFamily="34" charset="0"/>
              <a:buChar char="•"/>
            </a:pPr>
            <a:r>
              <a:rPr lang="en-US" sz="2400" dirty="0">
                <a:latin typeface="+mj-lt"/>
              </a:rPr>
              <a:t>Reproductive liberty: </a:t>
            </a:r>
          </a:p>
          <a:p>
            <a:pPr marL="742950" lvl="1" indent="-285750">
              <a:spcAft>
                <a:spcPts val="1800"/>
              </a:spcAft>
              <a:buFont typeface="Arial" panose="020B0604020202020204" pitchFamily="34" charset="0"/>
              <a:buChar char="•"/>
            </a:pPr>
            <a:r>
              <a:rPr lang="en-US" sz="2400" dirty="0">
                <a:latin typeface="+mj-lt"/>
              </a:rPr>
              <a:t>“[P]</a:t>
            </a:r>
            <a:r>
              <a:rPr lang="en-US" sz="2400" dirty="0" err="1">
                <a:latin typeface="+mj-lt"/>
              </a:rPr>
              <a:t>rotects</a:t>
            </a:r>
            <a:r>
              <a:rPr lang="en-US" sz="2400" dirty="0">
                <a:latin typeface="+mj-lt"/>
              </a:rPr>
              <a:t> against outside interference with patient control over reproductive decision-making”</a:t>
            </a:r>
          </a:p>
          <a:p>
            <a:pPr marL="742950" lvl="1" indent="-285750">
              <a:spcAft>
                <a:spcPts val="1800"/>
              </a:spcAft>
              <a:buFont typeface="Arial" panose="020B0604020202020204" pitchFamily="34" charset="0"/>
              <a:buChar char="•"/>
            </a:pPr>
            <a:r>
              <a:rPr lang="en-US" sz="2400" dirty="0">
                <a:latin typeface="+mj-lt"/>
              </a:rPr>
              <a:t>“[H]arms that result from infringement on this patient choice, whether …imposed by providers, the state, or other third parties”</a:t>
            </a:r>
          </a:p>
          <a:p>
            <a:pPr marL="285750" indent="-285750">
              <a:spcAft>
                <a:spcPts val="1800"/>
              </a:spcAft>
              <a:buFont typeface="Arial" panose="020B0604020202020204" pitchFamily="34" charset="0"/>
              <a:buChar char="•"/>
            </a:pPr>
            <a:r>
              <a:rPr lang="en-US" sz="2400" dirty="0">
                <a:latin typeface="+mj-lt"/>
              </a:rPr>
              <a:t>Patient autonomy</a:t>
            </a:r>
          </a:p>
          <a:p>
            <a:pPr marL="285750" indent="-285750">
              <a:spcAft>
                <a:spcPts val="1800"/>
              </a:spcAft>
              <a:buFont typeface="Arial" panose="020B0604020202020204" pitchFamily="34" charset="0"/>
              <a:buChar char="•"/>
            </a:pPr>
            <a:r>
              <a:rPr lang="en-US" sz="2400" dirty="0">
                <a:latin typeface="+mj-lt"/>
              </a:rPr>
              <a:t>Beneficence</a:t>
            </a:r>
          </a:p>
          <a:p>
            <a:pPr marL="285750" indent="-285750">
              <a:spcAft>
                <a:spcPts val="1800"/>
              </a:spcAft>
              <a:buFont typeface="Arial" panose="020B0604020202020204" pitchFamily="34" charset="0"/>
              <a:buChar char="•"/>
            </a:pPr>
            <a:r>
              <a:rPr lang="en-US" sz="2400" dirty="0">
                <a:latin typeface="+mj-lt"/>
              </a:rPr>
              <a:t>Nonmaleficence</a:t>
            </a:r>
          </a:p>
          <a:p>
            <a:pPr marL="285750" indent="-285750">
              <a:spcAft>
                <a:spcPts val="1800"/>
              </a:spcAft>
              <a:buFont typeface="Arial" panose="020B0604020202020204" pitchFamily="34" charset="0"/>
              <a:buChar char="•"/>
            </a:pPr>
            <a:r>
              <a:rPr lang="en-US" sz="2400" dirty="0">
                <a:latin typeface="+mj-lt"/>
              </a:rPr>
              <a:t>Distributive justice</a:t>
            </a:r>
          </a:p>
        </p:txBody>
      </p:sp>
      <p:sp>
        <p:nvSpPr>
          <p:cNvPr id="4" name="TextBox 3">
            <a:extLst>
              <a:ext uri="{FF2B5EF4-FFF2-40B4-BE49-F238E27FC236}">
                <a16:creationId xmlns:a16="http://schemas.microsoft.com/office/drawing/2014/main" id="{E3A708AE-9749-98F3-AB07-3728833784B2}"/>
              </a:ext>
            </a:extLst>
          </p:cNvPr>
          <p:cNvSpPr txBox="1"/>
          <p:nvPr/>
        </p:nvSpPr>
        <p:spPr>
          <a:xfrm>
            <a:off x="404079" y="222939"/>
            <a:ext cx="9203219"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Ethical foundation</a:t>
            </a:r>
          </a:p>
        </p:txBody>
      </p:sp>
    </p:spTree>
    <p:extLst>
      <p:ext uri="{BB962C8B-B14F-4D97-AF65-F5344CB8AC3E}">
        <p14:creationId xmlns:p14="http://schemas.microsoft.com/office/powerpoint/2010/main" val="35871417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97D543-C99F-FA56-6803-F4A31198AD9F}"/>
              </a:ext>
            </a:extLst>
          </p:cNvPr>
          <p:cNvSpPr txBox="1"/>
          <p:nvPr/>
        </p:nvSpPr>
        <p:spPr>
          <a:xfrm>
            <a:off x="607906" y="1559822"/>
            <a:ext cx="9674014" cy="3877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spcAft>
                <a:spcPts val="1800"/>
              </a:spcAft>
              <a:buFont typeface="Arial" panose="020B0604020202020204" pitchFamily="34" charset="0"/>
              <a:buChar char="•"/>
            </a:pPr>
            <a:r>
              <a:rPr lang="en-US" sz="2400" dirty="0">
                <a:latin typeface="+mj-lt"/>
              </a:rPr>
              <a:t>Physician autonomy: allows to decline patient’s decision</a:t>
            </a:r>
            <a:br>
              <a:rPr lang="en-US" sz="2400" dirty="0">
                <a:latin typeface="+mj-lt"/>
              </a:rPr>
            </a:br>
            <a:r>
              <a:rPr lang="en-US" sz="2400" dirty="0">
                <a:latin typeface="+mj-lt"/>
              </a:rPr>
              <a:t>“Physicians are not obligated to meet every patient request, particularly when treatment is futile or highly unlikely to engender any medical benefit”</a:t>
            </a:r>
          </a:p>
          <a:p>
            <a:pPr marL="285750" indent="-285750">
              <a:spcAft>
                <a:spcPts val="1800"/>
              </a:spcAft>
              <a:buFont typeface="Arial" panose="020B0604020202020204" pitchFamily="34" charset="0"/>
              <a:buChar char="•"/>
            </a:pPr>
            <a:r>
              <a:rPr lang="en-US" sz="2400" dirty="0">
                <a:latin typeface="+mj-lt"/>
              </a:rPr>
              <a:t>Medical futility</a:t>
            </a:r>
            <a:br>
              <a:rPr lang="en-US" sz="2400" dirty="0">
                <a:latin typeface="+mj-lt"/>
              </a:rPr>
            </a:br>
            <a:r>
              <a:rPr lang="en-US" sz="2400" dirty="0">
                <a:latin typeface="+mj-lt"/>
              </a:rPr>
              <a:t>“[E]</a:t>
            </a:r>
            <a:r>
              <a:rPr lang="en-US" sz="2400" dirty="0" err="1">
                <a:latin typeface="+mj-lt"/>
              </a:rPr>
              <a:t>thical</a:t>
            </a:r>
            <a:r>
              <a:rPr lang="en-US" sz="2400" dirty="0">
                <a:latin typeface="+mj-lt"/>
              </a:rPr>
              <a:t> misgivings about performing a procedure that has no medical benefit, while at the same time requiring additional patient financial outlay because the procedure is not eligible for insurance coverage”</a:t>
            </a:r>
          </a:p>
          <a:p>
            <a:pPr marL="285750" indent="-285750">
              <a:spcAft>
                <a:spcPts val="1800"/>
              </a:spcAft>
              <a:buFont typeface="Arial" panose="020B0604020202020204" pitchFamily="34" charset="0"/>
              <a:buChar char="•"/>
            </a:pPr>
            <a:endParaRPr lang="en-US" sz="2400" dirty="0">
              <a:latin typeface="+mj-lt"/>
            </a:endParaRPr>
          </a:p>
        </p:txBody>
      </p:sp>
      <p:sp>
        <p:nvSpPr>
          <p:cNvPr id="5" name="TextBox 4">
            <a:extLst>
              <a:ext uri="{FF2B5EF4-FFF2-40B4-BE49-F238E27FC236}">
                <a16:creationId xmlns:a16="http://schemas.microsoft.com/office/drawing/2014/main" id="{465D01F2-427D-FA85-B9B7-80F5FDB2E294}"/>
              </a:ext>
            </a:extLst>
          </p:cNvPr>
          <p:cNvSpPr txBox="1"/>
          <p:nvPr/>
        </p:nvSpPr>
        <p:spPr>
          <a:xfrm>
            <a:off x="404079" y="222939"/>
            <a:ext cx="9203219"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Ethical foundation</a:t>
            </a:r>
          </a:p>
        </p:txBody>
      </p:sp>
    </p:spTree>
    <p:extLst>
      <p:ext uri="{BB962C8B-B14F-4D97-AF65-F5344CB8AC3E}">
        <p14:creationId xmlns:p14="http://schemas.microsoft.com/office/powerpoint/2010/main" val="230460502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75D421-A7F7-3C25-739D-12D694F67D3E}"/>
              </a:ext>
            </a:extLst>
          </p:cNvPr>
          <p:cNvSpPr txBox="1"/>
          <p:nvPr/>
        </p:nvSpPr>
        <p:spPr>
          <a:xfrm>
            <a:off x="2768600" y="2104519"/>
            <a:ext cx="6282266"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“Single males or same-sex male couples who secure embryos for reproduction have no opportunity to seek embryo demise in the same manner as female patients, that is within their body. The Committee believes that enlisting a woman for this purpose exceeds the ethical parameters governing collaborative reproduction, as no reproduction is intended and no benefit to her can result. While single males or same-sex male couples may seek compassionate transfer for reasons aligned with those expressed by female patients, the risk/benefit ratio in third-party embryo transfer for nonreproductive purposes positions it outside the scope of ethical justification.”</a:t>
            </a:r>
          </a:p>
        </p:txBody>
      </p:sp>
    </p:spTree>
    <p:extLst>
      <p:ext uri="{BB962C8B-B14F-4D97-AF65-F5344CB8AC3E}">
        <p14:creationId xmlns:p14="http://schemas.microsoft.com/office/powerpoint/2010/main" val="292934254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75D421-A7F7-3C25-739D-12D694F67D3E}"/>
              </a:ext>
            </a:extLst>
          </p:cNvPr>
          <p:cNvSpPr txBox="1"/>
          <p:nvPr/>
        </p:nvSpPr>
        <p:spPr>
          <a:xfrm>
            <a:off x="2768600" y="2104519"/>
            <a:ext cx="6282266"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“Single males or same-sex male couples who secure embryos for reproduction have no opportunity to seek embryo demise in the same manner as female patients, that is within their body. The Committee believes that enlisting a woman for this purpose exceeds the ethical parameters governing collaborative reproduction, as no reproduction is intended and no benefit to her can result. While single males or same-sex male couples may seek compassionate transfer for reasons aligned with those expressed by female patients, the risk/benefit ratio in third-party embryo transfer for nonreproductive purposes positions it outside the scope of ethical justification.”</a:t>
            </a:r>
          </a:p>
        </p:txBody>
      </p:sp>
    </p:spTree>
    <p:extLst>
      <p:ext uri="{BB962C8B-B14F-4D97-AF65-F5344CB8AC3E}">
        <p14:creationId xmlns:p14="http://schemas.microsoft.com/office/powerpoint/2010/main" val="128670065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9203219"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Objectives</a:t>
            </a:r>
          </a:p>
        </p:txBody>
      </p:sp>
      <p:sp>
        <p:nvSpPr>
          <p:cNvPr id="3" name="TextBox 2">
            <a:extLst>
              <a:ext uri="{FF2B5EF4-FFF2-40B4-BE49-F238E27FC236}">
                <a16:creationId xmlns:a16="http://schemas.microsoft.com/office/drawing/2014/main" id="{CD089511-1B04-4532-8E7D-B83AC2E6A56E}"/>
              </a:ext>
            </a:extLst>
          </p:cNvPr>
          <p:cNvSpPr txBox="1"/>
          <p:nvPr/>
        </p:nvSpPr>
        <p:spPr>
          <a:xfrm>
            <a:off x="445879" y="1497875"/>
            <a:ext cx="10492087" cy="27905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457189" indent="-457189" defTabSz="1219170" hangingPunct="0">
              <a:spcBef>
                <a:spcPts val="1600"/>
              </a:spcBef>
              <a:buFontTx/>
              <a:buAutoNum type="arabicPeriod"/>
            </a:pPr>
            <a:r>
              <a:rPr lang="en-US" sz="2400" kern="0" dirty="0">
                <a:solidFill>
                  <a:srgbClr val="000000"/>
                </a:solidFill>
                <a:latin typeface="Acumin Pro"/>
                <a:cs typeface="Calibri"/>
                <a:sym typeface="Calibri"/>
              </a:rPr>
              <a:t>Define “compassionate embryo transfer”</a:t>
            </a:r>
          </a:p>
          <a:p>
            <a:pPr marL="457189" indent="-457189" defTabSz="1219170" hangingPunct="0">
              <a:spcBef>
                <a:spcPts val="1600"/>
              </a:spcBef>
              <a:buFontTx/>
              <a:buAutoNum type="arabicPeriod"/>
            </a:pPr>
            <a:r>
              <a:rPr lang="en-US" sz="2400" kern="0" dirty="0">
                <a:solidFill>
                  <a:srgbClr val="000000"/>
                </a:solidFill>
                <a:latin typeface="Acumin Pro"/>
                <a:cs typeface="Calibri"/>
                <a:sym typeface="Calibri"/>
              </a:rPr>
              <a:t>Discuss a survey of members of the Society of Reproductive Endocrinology and Infertility on compassionate embryo transfer </a:t>
            </a:r>
          </a:p>
          <a:p>
            <a:pPr marL="457189" indent="-457189" defTabSz="1219170" hangingPunct="0">
              <a:spcBef>
                <a:spcPts val="1600"/>
              </a:spcBef>
              <a:buFontTx/>
              <a:buAutoNum type="arabicPeriod"/>
            </a:pPr>
            <a:r>
              <a:rPr lang="en-US" sz="2400" kern="0" dirty="0">
                <a:solidFill>
                  <a:srgbClr val="000000"/>
                </a:solidFill>
                <a:latin typeface="Acumin Pro"/>
                <a:cs typeface="Calibri"/>
                <a:sym typeface="Calibri"/>
              </a:rPr>
              <a:t>Discuss the way we as pro-life physicians should change our management.</a:t>
            </a:r>
          </a:p>
          <a:p>
            <a:pPr marL="457189" indent="-457189" defTabSz="1219170" hangingPunct="0">
              <a:spcBef>
                <a:spcPts val="1600"/>
              </a:spcBef>
              <a:buFontTx/>
              <a:buAutoNum type="arabicPeriod"/>
            </a:pPr>
            <a:endParaRPr lang="en-US" sz="2400" kern="0" dirty="0">
              <a:solidFill>
                <a:srgbClr val="000000"/>
              </a:solidFill>
              <a:latin typeface="Acumin Pro"/>
              <a:cs typeface="Calibri"/>
              <a:sym typeface="Calibri"/>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9203219"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Objectives</a:t>
            </a:r>
          </a:p>
        </p:txBody>
      </p:sp>
      <p:sp>
        <p:nvSpPr>
          <p:cNvPr id="3" name="TextBox 2">
            <a:extLst>
              <a:ext uri="{FF2B5EF4-FFF2-40B4-BE49-F238E27FC236}">
                <a16:creationId xmlns:a16="http://schemas.microsoft.com/office/drawing/2014/main" id="{CD089511-1B04-4532-8E7D-B83AC2E6A56E}"/>
              </a:ext>
            </a:extLst>
          </p:cNvPr>
          <p:cNvSpPr txBox="1"/>
          <p:nvPr/>
        </p:nvSpPr>
        <p:spPr>
          <a:xfrm>
            <a:off x="445879" y="1497875"/>
            <a:ext cx="10492087" cy="27905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457189" indent="-457189" defTabSz="1219170" hangingPunct="0">
              <a:spcBef>
                <a:spcPts val="1600"/>
              </a:spcBef>
              <a:buFontTx/>
              <a:buAutoNum type="arabicPeriod"/>
            </a:pPr>
            <a:r>
              <a:rPr lang="en-US" sz="2400" kern="0" dirty="0">
                <a:solidFill>
                  <a:srgbClr val="000000"/>
                </a:solidFill>
                <a:latin typeface="Acumin Pro"/>
                <a:cs typeface="Calibri"/>
                <a:sym typeface="Calibri"/>
              </a:rPr>
              <a:t>Define “compassionate embryo transfer”</a:t>
            </a:r>
          </a:p>
          <a:p>
            <a:pPr marL="457189" indent="-457189" defTabSz="1219170" hangingPunct="0">
              <a:spcBef>
                <a:spcPts val="1600"/>
              </a:spcBef>
              <a:buFontTx/>
              <a:buAutoNum type="arabicPeriod"/>
            </a:pPr>
            <a:r>
              <a:rPr lang="en-US" sz="2400" kern="0" dirty="0">
                <a:solidFill>
                  <a:srgbClr val="000000"/>
                </a:solidFill>
                <a:latin typeface="Acumin Pro"/>
                <a:cs typeface="Calibri"/>
                <a:sym typeface="Calibri"/>
              </a:rPr>
              <a:t>Discuss a survey of members of the Society of Reproductive Endocrinology and Infertility on compassionate embryo transfer </a:t>
            </a:r>
          </a:p>
          <a:p>
            <a:pPr marL="457189" indent="-457189" defTabSz="1219170" hangingPunct="0">
              <a:spcBef>
                <a:spcPts val="1600"/>
              </a:spcBef>
              <a:buFontTx/>
              <a:buAutoNum type="arabicPeriod"/>
            </a:pPr>
            <a:r>
              <a:rPr lang="en-US" sz="2400" kern="0" dirty="0">
                <a:solidFill>
                  <a:srgbClr val="000000"/>
                </a:solidFill>
                <a:latin typeface="Acumin Pro"/>
                <a:cs typeface="Calibri"/>
                <a:sym typeface="Calibri"/>
              </a:rPr>
              <a:t>Discuss the way we as pro-life physicians should change our management.</a:t>
            </a:r>
          </a:p>
          <a:p>
            <a:pPr marL="457189" indent="-457189" defTabSz="1219170" hangingPunct="0">
              <a:spcBef>
                <a:spcPts val="1600"/>
              </a:spcBef>
              <a:buFontTx/>
              <a:buAutoNum type="arabicPeriod"/>
            </a:pPr>
            <a:endParaRPr lang="en-US" sz="2400" kern="0" dirty="0">
              <a:solidFill>
                <a:srgbClr val="000000"/>
              </a:solidFill>
              <a:latin typeface="Acumin Pro"/>
              <a:cs typeface="Calibri"/>
              <a:sym typeface="Calibri"/>
            </a:endParaRPr>
          </a:p>
        </p:txBody>
      </p:sp>
    </p:spTree>
    <p:extLst>
      <p:ext uri="{BB962C8B-B14F-4D97-AF65-F5344CB8AC3E}">
        <p14:creationId xmlns:p14="http://schemas.microsoft.com/office/powerpoint/2010/main" val="395997785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Indianapolis, February 2021"/>
          <p:cNvSpPr txBox="1"/>
          <p:nvPr/>
        </p:nvSpPr>
        <p:spPr>
          <a:xfrm>
            <a:off x="541053" y="2848055"/>
            <a:ext cx="3033416" cy="1162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7733" tIns="67733" rIns="67733" bIns="67733">
            <a:spAutoFit/>
          </a:bodyPr>
          <a:lstStyle>
            <a:lvl1pPr defTabSz="825500">
              <a:defRPr sz="5000">
                <a:solidFill>
                  <a:srgbClr val="FFFFFF"/>
                </a:solidFill>
                <a:latin typeface="Acumin Pro"/>
                <a:ea typeface="Acumin Pro"/>
                <a:cs typeface="Acumin Pro"/>
                <a:sym typeface="Acumin Pro"/>
              </a:defRPr>
            </a:lvl1pPr>
          </a:lstStyle>
          <a:p>
            <a:pPr defTabSz="1100639" hangingPunct="0"/>
            <a:r>
              <a:rPr lang="en-US" sz="6667" kern="0" dirty="0"/>
              <a:t>AAPLOG</a:t>
            </a:r>
            <a:endParaRPr sz="6667" kern="0" dirty="0"/>
          </a:p>
        </p:txBody>
      </p:sp>
      <p:sp>
        <p:nvSpPr>
          <p:cNvPr id="62" name="HIPPOCRATIC DINNER"/>
          <p:cNvSpPr txBox="1"/>
          <p:nvPr/>
        </p:nvSpPr>
        <p:spPr>
          <a:xfrm>
            <a:off x="574921" y="2337361"/>
            <a:ext cx="3275982" cy="5472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7733" tIns="67733" rIns="67733" bIns="67733" anchor="ctr">
            <a:spAutoFit/>
          </a:bodyPr>
          <a:lstStyle>
            <a:lvl1pPr defTabSz="825500">
              <a:defRPr sz="2000" spc="500">
                <a:solidFill>
                  <a:srgbClr val="FFFFFF"/>
                </a:solidFill>
                <a:latin typeface="Acumin Pro Light"/>
                <a:ea typeface="Acumin Pro Light"/>
                <a:cs typeface="Acumin Pro Light"/>
                <a:sym typeface="Acumin Pro Light"/>
              </a:defRPr>
            </a:lvl1pPr>
          </a:lstStyle>
          <a:p>
            <a:pPr defTabSz="1100639" hangingPunct="0"/>
            <a:r>
              <a:rPr lang="en-US" sz="2667" kern="0" spc="667" dirty="0"/>
              <a:t>JOURNAL CLUB</a:t>
            </a:r>
            <a:endParaRPr sz="2667" kern="0" spc="667" dirty="0"/>
          </a:p>
        </p:txBody>
      </p:sp>
    </p:spTree>
    <p:extLst>
      <p:ext uri="{BB962C8B-B14F-4D97-AF65-F5344CB8AC3E}">
        <p14:creationId xmlns:p14="http://schemas.microsoft.com/office/powerpoint/2010/main" val="399106419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Shape 80"/>
        <p:cNvGrpSpPr/>
        <p:nvPr/>
      </p:nvGrpSpPr>
      <p:grpSpPr>
        <a:xfrm>
          <a:off x="0" y="0"/>
          <a:ext cx="0" cy="0"/>
          <a:chOff x="0" y="0"/>
          <a:chExt cx="0" cy="0"/>
        </a:xfrm>
      </p:grpSpPr>
      <p:pic>
        <p:nvPicPr>
          <p:cNvPr id="81" name="Google Shape;81;g5e82db6848b69308_63" descr="Picture 7"/>
          <p:cNvPicPr preferRelativeResize="0"/>
          <p:nvPr/>
        </p:nvPicPr>
        <p:blipFill rotWithShape="1">
          <a:blip r:embed="rId3">
            <a:alphaModFix amt="25000"/>
          </a:blip>
          <a:srcRect/>
          <a:stretch/>
        </p:blipFill>
        <p:spPr>
          <a:xfrm rot="1935570">
            <a:off x="4486266" y="-1000578"/>
            <a:ext cx="9868390" cy="9010879"/>
          </a:xfrm>
          <a:prstGeom prst="rect">
            <a:avLst/>
          </a:prstGeom>
          <a:noFill/>
          <a:ln>
            <a:noFill/>
          </a:ln>
        </p:spPr>
      </p:pic>
      <p:pic>
        <p:nvPicPr>
          <p:cNvPr id="82" name="Google Shape;82;g5e82db6848b69308_63" descr="Picture 5"/>
          <p:cNvPicPr preferRelativeResize="0"/>
          <p:nvPr/>
        </p:nvPicPr>
        <p:blipFill rotWithShape="1">
          <a:blip r:embed="rId4">
            <a:alphaModFix/>
          </a:blip>
          <a:srcRect/>
          <a:stretch/>
        </p:blipFill>
        <p:spPr>
          <a:xfrm>
            <a:off x="406450" y="1556810"/>
            <a:ext cx="3244029" cy="609410"/>
          </a:xfrm>
          <a:prstGeom prst="rect">
            <a:avLst/>
          </a:prstGeom>
          <a:noFill/>
          <a:ln>
            <a:noFill/>
          </a:ln>
        </p:spPr>
      </p:pic>
      <p:sp>
        <p:nvSpPr>
          <p:cNvPr id="83" name="Google Shape;83;g5e82db6848b69308_63"/>
          <p:cNvSpPr txBox="1"/>
          <p:nvPr/>
        </p:nvSpPr>
        <p:spPr>
          <a:xfrm>
            <a:off x="406450" y="2577134"/>
            <a:ext cx="7374600" cy="842700"/>
          </a:xfrm>
          <a:prstGeom prst="rect">
            <a:avLst/>
          </a:prstGeom>
          <a:noFill/>
          <a:ln>
            <a:noFill/>
          </a:ln>
        </p:spPr>
        <p:txBody>
          <a:bodyPr spcFirstLastPara="1" wrap="square" lIns="60950" tIns="45700" rIns="60950"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Calibri"/>
              <a:buNone/>
              <a:tabLst/>
              <a:defRPr/>
            </a:pPr>
            <a:r>
              <a:rPr kumimoji="0" lang="en-US" sz="4800" b="0" i="0" u="none" strike="noStrike" kern="0" cap="none" spc="0" normalizeH="0" baseline="0" noProof="0">
                <a:ln>
                  <a:noFill/>
                </a:ln>
                <a:solidFill>
                  <a:srgbClr val="000000"/>
                </a:solidFill>
                <a:effectLst/>
                <a:uLnTx/>
                <a:uFillTx/>
                <a:latin typeface="Calibri"/>
                <a:ea typeface="Calibri"/>
                <a:cs typeface="Calibri"/>
                <a:sym typeface="Calibri"/>
              </a:rPr>
              <a:t>Life.  It’s why we are here.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g5e82db6848b69308_63"/>
          <p:cNvSpPr txBox="1"/>
          <p:nvPr/>
        </p:nvSpPr>
        <p:spPr>
          <a:xfrm>
            <a:off x="735496" y="4280866"/>
            <a:ext cx="4820400" cy="1543800"/>
          </a:xfrm>
          <a:prstGeom prst="rect">
            <a:avLst/>
          </a:prstGeom>
          <a:noFill/>
          <a:ln>
            <a:noFill/>
          </a:ln>
        </p:spPr>
        <p:txBody>
          <a:bodyPr spcFirstLastPara="1" wrap="square" lIns="60950" tIns="60950" rIns="60950" bIns="6095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200"/>
              <a:buFont typeface="Calibri"/>
              <a:buNone/>
              <a:tabLst/>
              <a:defRPr/>
            </a:pPr>
            <a:r>
              <a:rPr kumimoji="0" lang="en-US" sz="3200" b="1" i="1" u="none" strike="noStrike" kern="0" cap="none" spc="0" normalizeH="0" baseline="0" noProof="0">
                <a:ln>
                  <a:noFill/>
                </a:ln>
                <a:solidFill>
                  <a:srgbClr val="FFFFFF"/>
                </a:solidFill>
                <a:effectLst/>
                <a:uLnTx/>
                <a:uFillTx/>
                <a:latin typeface="Calibri"/>
                <a:ea typeface="Calibri"/>
                <a:cs typeface="Calibri"/>
                <a:sym typeface="Calibri"/>
              </a:rPr>
              <a:t>AAPLOG.org</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2800"/>
              <a:buFont typeface="Calibri"/>
              <a:buNone/>
              <a:tabLst/>
              <a:defRPr/>
            </a:pPr>
            <a:r>
              <a:rPr kumimoji="0" lang="en-US" sz="2800" b="1" i="0" u="none" strike="noStrike" kern="0" cap="none" spc="0" normalizeH="0" baseline="0" noProof="0">
                <a:ln>
                  <a:noFill/>
                </a:ln>
                <a:solidFill>
                  <a:srgbClr val="FFFFFF"/>
                </a:solidFill>
                <a:effectLst/>
                <a:uLnTx/>
                <a:uFillTx/>
                <a:latin typeface="Calibri"/>
                <a:ea typeface="Calibri"/>
                <a:cs typeface="Calibri"/>
                <a:sym typeface="Calibri"/>
              </a:rPr>
              <a:t>Communications @aaplog.org</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3200"/>
              <a:buFont typeface="Calibri"/>
              <a:buNone/>
              <a:tabLst/>
              <a:defRPr/>
            </a:pPr>
            <a:r>
              <a:rPr kumimoji="0" lang="en-US" sz="3200" b="1" i="0" u="none" strike="noStrike" kern="0" cap="none" spc="0" normalizeH="0" baseline="0" noProof="0">
                <a:ln>
                  <a:noFill/>
                </a:ln>
                <a:solidFill>
                  <a:srgbClr val="FFFFFF"/>
                </a:solidFill>
                <a:effectLst/>
                <a:uLnTx/>
                <a:uFillTx/>
                <a:latin typeface="Calibri"/>
                <a:ea typeface="Calibri"/>
                <a:cs typeface="Calibri"/>
                <a:sym typeface="Calibri"/>
              </a:rPr>
              <a:t>202-230-0997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11344576"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Prior Literature</a:t>
            </a:r>
          </a:p>
        </p:txBody>
      </p:sp>
      <p:sp>
        <p:nvSpPr>
          <p:cNvPr id="3" name="TextBox 2">
            <a:extLst>
              <a:ext uri="{FF2B5EF4-FFF2-40B4-BE49-F238E27FC236}">
                <a16:creationId xmlns:a16="http://schemas.microsoft.com/office/drawing/2014/main" id="{CD089511-1B04-4532-8E7D-B83AC2E6A56E}"/>
              </a:ext>
            </a:extLst>
          </p:cNvPr>
          <p:cNvSpPr txBox="1"/>
          <p:nvPr/>
        </p:nvSpPr>
        <p:spPr>
          <a:xfrm>
            <a:off x="593314" y="1497874"/>
            <a:ext cx="6164674"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342900" indent="-342900" defTabSz="1219170" hangingPunct="0">
              <a:spcBef>
                <a:spcPts val="1200"/>
              </a:spcBef>
              <a:buFont typeface="Arial" panose="020B0604020202020204" pitchFamily="34" charset="0"/>
              <a:buChar char="•"/>
            </a:pPr>
            <a:r>
              <a:rPr lang="en-US" sz="2400" kern="0" dirty="0" err="1">
                <a:solidFill>
                  <a:srgbClr val="000000"/>
                </a:solidFill>
                <a:latin typeface="Acumin Pro"/>
                <a:cs typeface="Calibri"/>
                <a:sym typeface="Calibri"/>
              </a:rPr>
              <a:t>Morphokinetics</a:t>
            </a:r>
            <a:r>
              <a:rPr lang="en-US" sz="2400" kern="0" dirty="0">
                <a:solidFill>
                  <a:srgbClr val="000000"/>
                </a:solidFill>
                <a:latin typeface="Acumin Pro"/>
                <a:cs typeface="Calibri"/>
                <a:sym typeface="Calibri"/>
              </a:rPr>
              <a:t> evidence = nu</a:t>
            </a:r>
          </a:p>
        </p:txBody>
      </p:sp>
      <p:sp>
        <p:nvSpPr>
          <p:cNvPr id="4" name="TextBox 3">
            <a:extLst>
              <a:ext uri="{FF2B5EF4-FFF2-40B4-BE49-F238E27FC236}">
                <a16:creationId xmlns:a16="http://schemas.microsoft.com/office/drawing/2014/main" id="{54287B04-B378-AE5E-798D-B3D84CBCFAD0}"/>
              </a:ext>
            </a:extLst>
          </p:cNvPr>
          <p:cNvSpPr txBox="1"/>
          <p:nvPr/>
        </p:nvSpPr>
        <p:spPr>
          <a:xfrm>
            <a:off x="593313" y="5701145"/>
            <a:ext cx="498314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9170" hangingPunct="0"/>
            <a:r>
              <a:rPr lang="en-US" sz="1400" kern="0" dirty="0">
                <a:solidFill>
                  <a:srgbClr val="000000"/>
                </a:solidFill>
                <a:latin typeface="Acumin Pro"/>
                <a:cs typeface="Calibri"/>
                <a:sym typeface="Calibri"/>
              </a:rPr>
              <a:t>Refs</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79700302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11344576"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Prior Literature</a:t>
            </a:r>
          </a:p>
        </p:txBody>
      </p:sp>
      <p:sp>
        <p:nvSpPr>
          <p:cNvPr id="3" name="TextBox 2">
            <a:extLst>
              <a:ext uri="{FF2B5EF4-FFF2-40B4-BE49-F238E27FC236}">
                <a16:creationId xmlns:a16="http://schemas.microsoft.com/office/drawing/2014/main" id="{CD089511-1B04-4532-8E7D-B83AC2E6A56E}"/>
              </a:ext>
            </a:extLst>
          </p:cNvPr>
          <p:cNvSpPr txBox="1"/>
          <p:nvPr/>
        </p:nvSpPr>
        <p:spPr>
          <a:xfrm>
            <a:off x="593314" y="1497874"/>
            <a:ext cx="6164674"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342900" indent="-342900" defTabSz="1219170" hangingPunct="0">
              <a:spcBef>
                <a:spcPts val="1200"/>
              </a:spcBef>
              <a:buFont typeface="Arial" panose="020B0604020202020204" pitchFamily="34" charset="0"/>
              <a:buChar char="•"/>
            </a:pPr>
            <a:r>
              <a:rPr lang="en-US" sz="2400" kern="0" dirty="0">
                <a:solidFill>
                  <a:srgbClr val="000000"/>
                </a:solidFill>
                <a:latin typeface="Acumin Pro"/>
                <a:cs typeface="Calibri"/>
                <a:sym typeface="Calibri"/>
              </a:rPr>
              <a:t>bullets</a:t>
            </a:r>
          </a:p>
        </p:txBody>
      </p:sp>
      <p:sp>
        <p:nvSpPr>
          <p:cNvPr id="4" name="TextBox 3">
            <a:extLst>
              <a:ext uri="{FF2B5EF4-FFF2-40B4-BE49-F238E27FC236}">
                <a16:creationId xmlns:a16="http://schemas.microsoft.com/office/drawing/2014/main" id="{54287B04-B378-AE5E-798D-B3D84CBCFAD0}"/>
              </a:ext>
            </a:extLst>
          </p:cNvPr>
          <p:cNvSpPr txBox="1"/>
          <p:nvPr/>
        </p:nvSpPr>
        <p:spPr>
          <a:xfrm>
            <a:off x="593313" y="5701145"/>
            <a:ext cx="498314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9170" hangingPunct="0"/>
            <a:r>
              <a:rPr lang="en-US" sz="1400" kern="0" dirty="0">
                <a:solidFill>
                  <a:srgbClr val="000000"/>
                </a:solidFill>
                <a:latin typeface="Acumin Pro"/>
                <a:cs typeface="Calibri"/>
                <a:sym typeface="Calibri"/>
              </a:rPr>
              <a:t>Refs</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11376017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EABF90-7002-DDB7-EBC0-10DA5CBEEA04}"/>
              </a:ext>
            </a:extLst>
          </p:cNvPr>
          <p:cNvPicPr>
            <a:picLocks noChangeAspect="1"/>
          </p:cNvPicPr>
          <p:nvPr/>
        </p:nvPicPr>
        <p:blipFill>
          <a:blip r:embed="rId2"/>
          <a:stretch>
            <a:fillRect/>
          </a:stretch>
        </p:blipFill>
        <p:spPr>
          <a:xfrm>
            <a:off x="2730597" y="1027423"/>
            <a:ext cx="6937710" cy="5982978"/>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AAPLOG-AudienceSegments.pdf" descr="AAPLOG-AudienceSegments.pdf"/>
          <p:cNvPicPr>
            <a:picLocks noChangeAspect="1"/>
          </p:cNvPicPr>
          <p:nvPr/>
        </p:nvPicPr>
        <p:blipFill>
          <a:blip r:embed="rId2"/>
          <a:srcRect l="59674" r="32426"/>
          <a:stretch>
            <a:fillRect/>
          </a:stretch>
        </p:blipFill>
        <p:spPr>
          <a:xfrm>
            <a:off x="4268349" y="753051"/>
            <a:ext cx="1020889" cy="4476547"/>
          </a:xfrm>
          <a:prstGeom prst="rect">
            <a:avLst/>
          </a:prstGeom>
          <a:ln w="12700">
            <a:miter lim="400000"/>
          </a:ln>
        </p:spPr>
      </p:pic>
      <p:pic>
        <p:nvPicPr>
          <p:cNvPr id="75" name="AAPLOG-AudienceSegments.pdf" descr="AAPLOG-AudienceSegments.pdf"/>
          <p:cNvPicPr>
            <a:picLocks noChangeAspect="1"/>
          </p:cNvPicPr>
          <p:nvPr/>
        </p:nvPicPr>
        <p:blipFill>
          <a:blip r:embed="rId2"/>
          <a:srcRect l="68873" r="22544"/>
          <a:stretch>
            <a:fillRect/>
          </a:stretch>
        </p:blipFill>
        <p:spPr>
          <a:xfrm>
            <a:off x="1602384" y="603296"/>
            <a:ext cx="1183505" cy="4776344"/>
          </a:xfrm>
          <a:prstGeom prst="rect">
            <a:avLst/>
          </a:prstGeom>
          <a:ln w="12700">
            <a:miter lim="400000"/>
          </a:ln>
        </p:spPr>
      </p:pic>
      <p:pic>
        <p:nvPicPr>
          <p:cNvPr id="76" name="AAPLOG-AudienceSegments.pdf" descr="AAPLOG-AudienceSegments.pdf"/>
          <p:cNvPicPr>
            <a:picLocks noChangeAspect="1"/>
          </p:cNvPicPr>
          <p:nvPr/>
        </p:nvPicPr>
        <p:blipFill>
          <a:blip r:embed="rId2"/>
          <a:srcRect l="89353"/>
          <a:stretch>
            <a:fillRect/>
          </a:stretch>
        </p:blipFill>
        <p:spPr>
          <a:xfrm>
            <a:off x="6684323" y="603297"/>
            <a:ext cx="1468125" cy="4776273"/>
          </a:xfrm>
          <a:prstGeom prst="rect">
            <a:avLst/>
          </a:prstGeom>
          <a:ln w="12700">
            <a:miter lim="400000"/>
          </a:ln>
        </p:spPr>
      </p:pic>
      <p:pic>
        <p:nvPicPr>
          <p:cNvPr id="77" name="AAPLOG-AudienceSegments.pdf" descr="AAPLOG-AudienceSegments.pdf"/>
          <p:cNvPicPr>
            <a:picLocks noChangeAspect="1"/>
          </p:cNvPicPr>
          <p:nvPr/>
        </p:nvPicPr>
        <p:blipFill>
          <a:blip r:embed="rId2"/>
          <a:srcRect l="78962" r="11644"/>
          <a:stretch>
            <a:fillRect/>
          </a:stretch>
        </p:blipFill>
        <p:spPr>
          <a:xfrm>
            <a:off x="9471396" y="548131"/>
            <a:ext cx="1325267" cy="4886501"/>
          </a:xfrm>
          <a:prstGeom prst="rect">
            <a:avLst/>
          </a:prstGeom>
          <a:ln w="12700">
            <a:miter lim="400000"/>
          </a:ln>
        </p:spPr>
      </p:pic>
      <p:sp>
        <p:nvSpPr>
          <p:cNvPr id="78" name="Med Students &amp; Residents"/>
          <p:cNvSpPr txBox="1"/>
          <p:nvPr/>
        </p:nvSpPr>
        <p:spPr>
          <a:xfrm>
            <a:off x="1103985" y="5010158"/>
            <a:ext cx="1824111" cy="4059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7733" tIns="67733" rIns="67733" bIns="67733">
            <a:spAutoFit/>
          </a:bodyPr>
          <a:lstStyle>
            <a:lvl1pPr algn="ctr" defTabSz="825500">
              <a:lnSpc>
                <a:spcPct val="80000"/>
              </a:lnSpc>
              <a:defRPr sz="1600">
                <a:solidFill>
                  <a:srgbClr val="357CA2"/>
                </a:solidFill>
                <a:latin typeface="Acumin Pro Black"/>
                <a:ea typeface="Acumin Pro Black"/>
                <a:cs typeface="Acumin Pro Black"/>
                <a:sym typeface="Acumin Pro Black"/>
              </a:defRPr>
            </a:lvl1pPr>
          </a:lstStyle>
          <a:p>
            <a:pPr defTabSz="1100639" hangingPunct="0"/>
            <a:r>
              <a:rPr lang="en-US" sz="2133" kern="0" dirty="0"/>
              <a:t>OB/GYNs</a:t>
            </a:r>
            <a:endParaRPr sz="2133" kern="0" dirty="0"/>
          </a:p>
        </p:txBody>
      </p:sp>
      <p:sp>
        <p:nvSpPr>
          <p:cNvPr id="79" name="Current AAPLOG Members"/>
          <p:cNvSpPr txBox="1"/>
          <p:nvPr/>
        </p:nvSpPr>
        <p:spPr>
          <a:xfrm>
            <a:off x="3668039" y="4995257"/>
            <a:ext cx="2221384" cy="4059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7733" tIns="67733" rIns="67733" bIns="67733">
            <a:spAutoFit/>
          </a:bodyPr>
          <a:lstStyle>
            <a:lvl1pPr algn="ctr" defTabSz="825500">
              <a:lnSpc>
                <a:spcPct val="80000"/>
              </a:lnSpc>
              <a:defRPr sz="1600">
                <a:solidFill>
                  <a:srgbClr val="357CA2"/>
                </a:solidFill>
                <a:latin typeface="Acumin Pro Black"/>
                <a:ea typeface="Acumin Pro Black"/>
                <a:cs typeface="Acumin Pro Black"/>
                <a:sym typeface="Acumin Pro Black"/>
              </a:defRPr>
            </a:lvl1pPr>
          </a:lstStyle>
          <a:p>
            <a:pPr defTabSz="1100639" hangingPunct="0"/>
            <a:r>
              <a:rPr lang="en-US" sz="2133" kern="0" dirty="0"/>
              <a:t>Midwives</a:t>
            </a:r>
            <a:endParaRPr sz="2133" kern="0" dirty="0"/>
          </a:p>
        </p:txBody>
      </p:sp>
      <p:sp>
        <p:nvSpPr>
          <p:cNvPr id="80" name="“Soft Pro-Choice” OB-GYNs"/>
          <p:cNvSpPr txBox="1"/>
          <p:nvPr/>
        </p:nvSpPr>
        <p:spPr>
          <a:xfrm>
            <a:off x="6684323" y="4995257"/>
            <a:ext cx="1467911" cy="9311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7733" tIns="67733" rIns="67733" bIns="67733">
            <a:spAutoFit/>
          </a:bodyPr>
          <a:lstStyle>
            <a:lvl1pPr algn="ctr" defTabSz="825500">
              <a:lnSpc>
                <a:spcPct val="80000"/>
              </a:lnSpc>
              <a:defRPr sz="1600">
                <a:solidFill>
                  <a:srgbClr val="357CA2"/>
                </a:solidFill>
                <a:latin typeface="Acumin Pro Black"/>
                <a:ea typeface="Acumin Pro Black"/>
                <a:cs typeface="Acumin Pro Black"/>
                <a:sym typeface="Acumin Pro Black"/>
              </a:defRPr>
            </a:lvl1pPr>
          </a:lstStyle>
          <a:p>
            <a:pPr defTabSz="1100639" hangingPunct="0"/>
            <a:r>
              <a:rPr lang="en-US" sz="2133" kern="0" dirty="0"/>
              <a:t>Fami</a:t>
            </a:r>
            <a:r>
              <a:rPr lang="en-US" sz="2133" kern="0" dirty="0">
                <a:solidFill>
                  <a:srgbClr val="357CA2"/>
                </a:solidFill>
                <a:latin typeface="Acumin Pro Black"/>
                <a:sym typeface="Acumin Pro Black"/>
              </a:rPr>
              <a:t>ly and emergency docs</a:t>
            </a:r>
            <a:endParaRPr sz="2133" kern="0" dirty="0"/>
          </a:p>
        </p:txBody>
      </p:sp>
      <p:sp>
        <p:nvSpPr>
          <p:cNvPr id="81" name="Pro-Life…"/>
          <p:cNvSpPr txBox="1"/>
          <p:nvPr/>
        </p:nvSpPr>
        <p:spPr>
          <a:xfrm>
            <a:off x="9366092" y="5008803"/>
            <a:ext cx="1467909" cy="9311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7733" tIns="67733" rIns="67733" bIns="67733">
            <a:spAutoFit/>
          </a:bodyPr>
          <a:lstStyle/>
          <a:p>
            <a:pPr algn="ctr" defTabSz="1100639" hangingPunct="0">
              <a:lnSpc>
                <a:spcPct val="80000"/>
              </a:lnSpc>
              <a:defRPr sz="1600">
                <a:solidFill>
                  <a:srgbClr val="357CA2"/>
                </a:solidFill>
                <a:latin typeface="Acumin Pro Black"/>
                <a:ea typeface="Acumin Pro Black"/>
                <a:cs typeface="Acumin Pro Black"/>
                <a:sym typeface="Acumin Pro Black"/>
              </a:defRPr>
            </a:pPr>
            <a:r>
              <a:rPr lang="en-US" sz="2133" kern="0" dirty="0">
                <a:solidFill>
                  <a:srgbClr val="357CA2"/>
                </a:solidFill>
                <a:latin typeface="Acumin Pro Black"/>
                <a:sym typeface="Acumin Pro Black"/>
              </a:rPr>
              <a:t>Maternal-fetal medicine</a:t>
            </a:r>
            <a:endParaRPr sz="2133" kern="0" dirty="0">
              <a:solidFill>
                <a:srgbClr val="357CA2"/>
              </a:solidFill>
              <a:latin typeface="Acumin Pro Black"/>
              <a:sym typeface="Acumin Pro Black"/>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9203219"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Definitions</a:t>
            </a:r>
          </a:p>
        </p:txBody>
      </p:sp>
      <p:sp>
        <p:nvSpPr>
          <p:cNvPr id="3" name="TextBox 2">
            <a:extLst>
              <a:ext uri="{FF2B5EF4-FFF2-40B4-BE49-F238E27FC236}">
                <a16:creationId xmlns:a16="http://schemas.microsoft.com/office/drawing/2014/main" id="{CD089511-1B04-4532-8E7D-B83AC2E6A56E}"/>
              </a:ext>
            </a:extLst>
          </p:cNvPr>
          <p:cNvSpPr txBox="1"/>
          <p:nvPr/>
        </p:nvSpPr>
        <p:spPr>
          <a:xfrm>
            <a:off x="445879" y="1497873"/>
            <a:ext cx="10596193" cy="4739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2400" kern="0" dirty="0">
                <a:solidFill>
                  <a:srgbClr val="000000"/>
                </a:solidFill>
                <a:latin typeface="Acumin Pro"/>
                <a:cs typeface="Calibri"/>
                <a:sym typeface="Calibri"/>
              </a:rPr>
              <a:t>Compassionate transfer: a transfer of potentially viable embryos into the female body in a location or at a time when pregnancy is highly unlikely to occur, and when pregnancy is not the intended outcome.</a:t>
            </a:r>
          </a:p>
          <a:p>
            <a:pPr defTabSz="1219170" hangingPunct="0"/>
            <a:endParaRPr lang="en-US" sz="2400" kern="0" dirty="0">
              <a:solidFill>
                <a:srgbClr val="000000"/>
              </a:solidFill>
              <a:latin typeface="Acumin Pro"/>
              <a:cs typeface="Calibri"/>
              <a:sym typeface="Calibri"/>
            </a:endParaRPr>
          </a:p>
          <a:p>
            <a:pPr marL="342900" indent="-342900" defTabSz="1219170" hangingPunct="0">
              <a:buFont typeface="Arial" panose="020B0604020202020204" pitchFamily="34" charset="0"/>
              <a:buChar char="•"/>
            </a:pPr>
            <a:r>
              <a:rPr lang="en-US" sz="2400" kern="0" dirty="0">
                <a:solidFill>
                  <a:srgbClr val="000000"/>
                </a:solidFill>
                <a:latin typeface="Acumin Pro"/>
                <a:cs typeface="Calibri"/>
                <a:sym typeface="Calibri"/>
              </a:rPr>
              <a:t>12% fertility center patients are ‘‘somewhat likely’’ to choose compassionate transfer for their embryos</a:t>
            </a:r>
          </a:p>
          <a:p>
            <a:pPr marL="342900" indent="-342900" defTabSz="1219170" hangingPunct="0">
              <a:buFont typeface="Arial" panose="020B0604020202020204" pitchFamily="34" charset="0"/>
              <a:buChar char="•"/>
            </a:pPr>
            <a:r>
              <a:rPr lang="en-US" sz="2400" kern="0" dirty="0">
                <a:solidFill>
                  <a:srgbClr val="000000"/>
                </a:solidFill>
                <a:latin typeface="Acumin Pro"/>
                <a:cs typeface="Calibri"/>
                <a:sym typeface="Calibri"/>
              </a:rPr>
              <a:t>7% fertility center patients are ‘‘very likely” to choose compassionate transfer for their embryos</a:t>
            </a:r>
          </a:p>
          <a:p>
            <a:pPr marL="342900" indent="-342900" defTabSz="1219170" hangingPunct="0">
              <a:buFont typeface="Arial" panose="020B0604020202020204" pitchFamily="34" charset="0"/>
              <a:buChar char="•"/>
            </a:pPr>
            <a:endParaRPr lang="en-US" sz="2400" kern="0" dirty="0">
              <a:solidFill>
                <a:srgbClr val="000000"/>
              </a:solidFill>
              <a:latin typeface="Acumin Pro"/>
              <a:cs typeface="Calibri"/>
              <a:sym typeface="Calibri"/>
            </a:endParaRPr>
          </a:p>
          <a:p>
            <a:pPr marL="342900" indent="-342900" defTabSz="1219170" hangingPunct="0">
              <a:buFont typeface="Arial" panose="020B0604020202020204" pitchFamily="34" charset="0"/>
              <a:buChar char="•"/>
            </a:pPr>
            <a:endParaRPr lang="en-US" sz="2400" kern="0" dirty="0">
              <a:solidFill>
                <a:srgbClr val="000000"/>
              </a:solidFill>
              <a:latin typeface="Acumin Pro"/>
              <a:cs typeface="Calibri"/>
              <a:sym typeface="Calibri"/>
            </a:endParaRPr>
          </a:p>
          <a:p>
            <a:pPr marL="342900" indent="-342900" defTabSz="1219170" hangingPunct="0">
              <a:buFont typeface="Arial" panose="020B0604020202020204" pitchFamily="34" charset="0"/>
              <a:buChar char="•"/>
            </a:pPr>
            <a:endParaRPr lang="en-US" sz="2400" kern="0" dirty="0">
              <a:solidFill>
                <a:srgbClr val="000000"/>
              </a:solidFill>
              <a:latin typeface="Acumin Pro"/>
              <a:cs typeface="Calibri"/>
              <a:sym typeface="Calibri"/>
            </a:endParaRPr>
          </a:p>
          <a:p>
            <a:pPr defTabSz="1219170" hangingPunct="0"/>
            <a:r>
              <a:rPr lang="en-US" kern="0" dirty="0">
                <a:solidFill>
                  <a:srgbClr val="000000"/>
                </a:solidFill>
                <a:latin typeface="Acumin Pro"/>
                <a:cs typeface="Calibri"/>
                <a:sym typeface="Calibri"/>
              </a:rPr>
              <a:t>Lyerly et al. Fertility patients' views about frozen embryo disposition: results of a </a:t>
            </a:r>
            <a:r>
              <a:rPr lang="en-US" kern="0" dirty="0" err="1">
                <a:solidFill>
                  <a:srgbClr val="000000"/>
                </a:solidFill>
                <a:latin typeface="Acumin Pro"/>
                <a:cs typeface="Calibri"/>
                <a:sym typeface="Calibri"/>
              </a:rPr>
              <a:t>multiinstitutional</a:t>
            </a:r>
            <a:r>
              <a:rPr lang="en-US" kern="0" dirty="0">
                <a:solidFill>
                  <a:srgbClr val="000000"/>
                </a:solidFill>
                <a:latin typeface="Acumin Pro"/>
                <a:cs typeface="Calibri"/>
                <a:sym typeface="Calibri"/>
              </a:rPr>
              <a:t> U.S. survey. </a:t>
            </a:r>
            <a:r>
              <a:rPr lang="en-US" kern="0" dirty="0" err="1">
                <a:solidFill>
                  <a:srgbClr val="000000"/>
                </a:solidFill>
                <a:latin typeface="Acumin Pro"/>
                <a:cs typeface="Calibri"/>
                <a:sym typeface="Calibri"/>
              </a:rPr>
              <a:t>Fertil</a:t>
            </a:r>
            <a:r>
              <a:rPr lang="en-US" kern="0" dirty="0">
                <a:solidFill>
                  <a:srgbClr val="000000"/>
                </a:solidFill>
                <a:latin typeface="Acumin Pro"/>
                <a:cs typeface="Calibri"/>
                <a:sym typeface="Calibri"/>
              </a:rPr>
              <a:t> </a:t>
            </a:r>
            <a:r>
              <a:rPr lang="en-US" kern="0" dirty="0" err="1">
                <a:solidFill>
                  <a:srgbClr val="000000"/>
                </a:solidFill>
                <a:latin typeface="Acumin Pro"/>
                <a:cs typeface="Calibri"/>
                <a:sym typeface="Calibri"/>
              </a:rPr>
              <a:t>Steril</a:t>
            </a:r>
            <a:r>
              <a:rPr lang="en-US" kern="0" dirty="0">
                <a:solidFill>
                  <a:srgbClr val="000000"/>
                </a:solidFill>
                <a:latin typeface="Acumin Pro"/>
                <a:cs typeface="Calibri"/>
                <a:sym typeface="Calibri"/>
              </a:rPr>
              <a:t> 2010;93:499–509</a:t>
            </a:r>
          </a:p>
        </p:txBody>
      </p:sp>
    </p:spTree>
    <p:extLst>
      <p:ext uri="{BB962C8B-B14F-4D97-AF65-F5344CB8AC3E}">
        <p14:creationId xmlns:p14="http://schemas.microsoft.com/office/powerpoint/2010/main" val="292105243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9203219"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Study design</a:t>
            </a:r>
          </a:p>
        </p:txBody>
      </p:sp>
      <p:sp>
        <p:nvSpPr>
          <p:cNvPr id="3" name="TextBox 2">
            <a:extLst>
              <a:ext uri="{FF2B5EF4-FFF2-40B4-BE49-F238E27FC236}">
                <a16:creationId xmlns:a16="http://schemas.microsoft.com/office/drawing/2014/main" id="{CD089511-1B04-4532-8E7D-B83AC2E6A56E}"/>
              </a:ext>
            </a:extLst>
          </p:cNvPr>
          <p:cNvSpPr txBox="1"/>
          <p:nvPr/>
        </p:nvSpPr>
        <p:spPr>
          <a:xfrm>
            <a:off x="445879" y="1497873"/>
            <a:ext cx="4085481" cy="35086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342900" indent="-342900" defTabSz="1219170" hangingPunct="0">
              <a:buFont typeface="Arial" panose="020B0604020202020204" pitchFamily="34" charset="0"/>
              <a:buChar char="•"/>
            </a:pPr>
            <a:r>
              <a:rPr lang="en-US" sz="2000" kern="0" dirty="0">
                <a:solidFill>
                  <a:srgbClr val="000000"/>
                </a:solidFill>
                <a:latin typeface="Acumin Pro"/>
                <a:cs typeface="Calibri"/>
                <a:sym typeface="Calibri"/>
              </a:rPr>
              <a:t>Cross-sectional survey in 2018</a:t>
            </a:r>
            <a:br>
              <a:rPr lang="en-US" sz="2000" kern="0" dirty="0">
                <a:solidFill>
                  <a:srgbClr val="000000"/>
                </a:solidFill>
                <a:latin typeface="Acumin Pro"/>
                <a:cs typeface="Calibri"/>
                <a:sym typeface="Calibri"/>
              </a:rPr>
            </a:br>
            <a:endParaRPr lang="en-US" sz="2000" kern="0" dirty="0">
              <a:solidFill>
                <a:srgbClr val="000000"/>
              </a:solidFill>
              <a:latin typeface="Acumin Pro"/>
              <a:cs typeface="Calibri"/>
              <a:sym typeface="Calibri"/>
            </a:endParaRPr>
          </a:p>
          <a:p>
            <a:pPr marL="342900" indent="-342900" defTabSz="1219170" hangingPunct="0">
              <a:buFont typeface="Arial" panose="020B0604020202020204" pitchFamily="34" charset="0"/>
              <a:buChar char="•"/>
            </a:pPr>
            <a:r>
              <a:rPr lang="en-US" sz="2000" kern="0" dirty="0">
                <a:solidFill>
                  <a:srgbClr val="000000"/>
                </a:solidFill>
                <a:latin typeface="Acumin Pro"/>
                <a:cs typeface="Calibri"/>
                <a:sym typeface="Calibri"/>
              </a:rPr>
              <a:t>Population: SREI members</a:t>
            </a:r>
          </a:p>
          <a:p>
            <a:pPr marL="342900" indent="-342900" defTabSz="1219170" hangingPunct="0">
              <a:buFont typeface="Arial" panose="020B0604020202020204" pitchFamily="34" charset="0"/>
              <a:buChar char="•"/>
            </a:pPr>
            <a:r>
              <a:rPr lang="en-US" sz="2000" kern="0" dirty="0">
                <a:solidFill>
                  <a:srgbClr val="000000"/>
                </a:solidFill>
                <a:latin typeface="Acumin Pro"/>
                <a:cs typeface="Calibri"/>
                <a:sym typeface="Calibri"/>
              </a:rPr>
              <a:t>Demographics</a:t>
            </a:r>
          </a:p>
          <a:p>
            <a:pPr marL="342900" indent="-342900" defTabSz="1219170" hangingPunct="0">
              <a:buFont typeface="Arial" panose="020B0604020202020204" pitchFamily="34" charset="0"/>
              <a:buChar char="•"/>
            </a:pPr>
            <a:r>
              <a:rPr lang="en-US" sz="2000" kern="0" dirty="0">
                <a:solidFill>
                  <a:srgbClr val="000000"/>
                </a:solidFill>
                <a:latin typeface="Acumin Pro"/>
                <a:cs typeface="Calibri"/>
                <a:sym typeface="Calibri"/>
              </a:rPr>
              <a:t>Have you heard of compassionate transfer?</a:t>
            </a:r>
          </a:p>
          <a:p>
            <a:pPr marL="342900" indent="-342900" defTabSz="1219170" hangingPunct="0">
              <a:buFont typeface="Arial" panose="020B0604020202020204" pitchFamily="34" charset="0"/>
              <a:buChar char="•"/>
            </a:pPr>
            <a:r>
              <a:rPr lang="en-US" sz="2000" kern="0" dirty="0">
                <a:solidFill>
                  <a:srgbClr val="000000"/>
                </a:solidFill>
                <a:latin typeface="Acumin Pro"/>
                <a:cs typeface="Calibri"/>
                <a:sym typeface="Calibri"/>
              </a:rPr>
              <a:t>Have you ever offered compassionate transfer of embryos to a patient?’’</a:t>
            </a:r>
          </a:p>
          <a:p>
            <a:pPr marL="342900" indent="-342900" defTabSz="1219170" hangingPunct="0">
              <a:buFont typeface="Arial" panose="020B0604020202020204" pitchFamily="34" charset="0"/>
              <a:buChar char="•"/>
            </a:pPr>
            <a:r>
              <a:rPr lang="en-US" sz="2000" kern="0" dirty="0">
                <a:solidFill>
                  <a:srgbClr val="000000"/>
                </a:solidFill>
                <a:latin typeface="Acumin Pro"/>
                <a:cs typeface="Calibri"/>
                <a:sym typeface="Calibri"/>
              </a:rPr>
              <a:t>What has kept you from offering a compassionate transfer?</a:t>
            </a:r>
          </a:p>
        </p:txBody>
      </p:sp>
      <p:sp>
        <p:nvSpPr>
          <p:cNvPr id="7" name="TextBox 6">
            <a:extLst>
              <a:ext uri="{FF2B5EF4-FFF2-40B4-BE49-F238E27FC236}">
                <a16:creationId xmlns:a16="http://schemas.microsoft.com/office/drawing/2014/main" id="{FAC866B2-F08C-CF0C-B92E-8EF771357357}"/>
              </a:ext>
            </a:extLst>
          </p:cNvPr>
          <p:cNvSpPr txBox="1"/>
          <p:nvPr/>
        </p:nvSpPr>
        <p:spPr>
          <a:xfrm>
            <a:off x="505260" y="6327286"/>
            <a:ext cx="498314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9170" hangingPunct="0"/>
            <a:r>
              <a:rPr lang="en-US" sz="1400" kern="0" dirty="0">
                <a:solidFill>
                  <a:srgbClr val="000000"/>
                </a:solidFill>
                <a:latin typeface="Acumin Pro"/>
                <a:cs typeface="Calibri"/>
                <a:sym typeface="Calibri"/>
              </a:rPr>
              <a:t>Hairston et </a:t>
            </a:r>
            <a:r>
              <a:rPr lang="en-US" sz="1400" kern="0" dirty="0" err="1">
                <a:solidFill>
                  <a:srgbClr val="000000"/>
                </a:solidFill>
                <a:latin typeface="Acumin Pro"/>
                <a:cs typeface="Calibri"/>
                <a:sym typeface="Calibri"/>
              </a:rPr>
              <a:t>aI</a:t>
            </a:r>
            <a:r>
              <a:rPr lang="en-US" sz="1400" kern="0" dirty="0">
                <a:solidFill>
                  <a:srgbClr val="000000"/>
                </a:solidFill>
                <a:latin typeface="Acumin Pro"/>
                <a:cs typeface="Calibri"/>
                <a:sym typeface="Calibri"/>
              </a:rPr>
              <a:t>  2020</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pic>
        <p:nvPicPr>
          <p:cNvPr id="6" name="Picture 5">
            <a:extLst>
              <a:ext uri="{FF2B5EF4-FFF2-40B4-BE49-F238E27FC236}">
                <a16:creationId xmlns:a16="http://schemas.microsoft.com/office/drawing/2014/main" id="{1FD96F7A-BB08-5A90-E507-AF2B1031BA56}"/>
              </a:ext>
            </a:extLst>
          </p:cNvPr>
          <p:cNvPicPr>
            <a:picLocks noChangeAspect="1"/>
          </p:cNvPicPr>
          <p:nvPr/>
        </p:nvPicPr>
        <p:blipFill>
          <a:blip r:embed="rId2"/>
          <a:stretch>
            <a:fillRect/>
          </a:stretch>
        </p:blipFill>
        <p:spPr>
          <a:xfrm>
            <a:off x="6452775" y="6280"/>
            <a:ext cx="3941582" cy="6858000"/>
          </a:xfrm>
          <a:prstGeom prst="rect">
            <a:avLst/>
          </a:prstGeom>
        </p:spPr>
      </p:pic>
    </p:spTree>
    <p:extLst>
      <p:ext uri="{BB962C8B-B14F-4D97-AF65-F5344CB8AC3E}">
        <p14:creationId xmlns:p14="http://schemas.microsoft.com/office/powerpoint/2010/main" val="174036622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9203219"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Survey Questions</a:t>
            </a:r>
          </a:p>
        </p:txBody>
      </p:sp>
      <p:sp>
        <p:nvSpPr>
          <p:cNvPr id="4" name="TextBox 3">
            <a:extLst>
              <a:ext uri="{FF2B5EF4-FFF2-40B4-BE49-F238E27FC236}">
                <a16:creationId xmlns:a16="http://schemas.microsoft.com/office/drawing/2014/main" id="{8AA69018-EA50-9133-1A7E-F4BB3F9500D1}"/>
              </a:ext>
            </a:extLst>
          </p:cNvPr>
          <p:cNvSpPr txBox="1"/>
          <p:nvPr/>
        </p:nvSpPr>
        <p:spPr>
          <a:xfrm>
            <a:off x="1579418" y="1607127"/>
            <a:ext cx="9739746"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1219170" hangingPunct="0"/>
            <a:r>
              <a:rPr lang="en-US" sz="2400" kern="0" dirty="0">
                <a:solidFill>
                  <a:srgbClr val="000000"/>
                </a:solidFill>
                <a:latin typeface="Acumin Pro"/>
                <a:cs typeface="Calibri"/>
                <a:sym typeface="Calibri"/>
              </a:rPr>
              <a:t>Barriers to offering a compassionate transfer were also assessed, with questions regarding physician personal beliefs about the nature of an embryo such as ‘‘embryos are human life,’’ ‘‘embryos have potential to become human life,’’ or ‘‘embryos are clusters of cells.’’</a:t>
            </a:r>
          </a:p>
          <a:p>
            <a:pPr defTabSz="1219170" hangingPunct="0"/>
            <a:endParaRPr lang="en-US" sz="2400" kern="0" dirty="0">
              <a:solidFill>
                <a:srgbClr val="000000"/>
              </a:solidFill>
              <a:latin typeface="Acumin Pro"/>
              <a:cs typeface="Calibri"/>
              <a:sym typeface="Calibri"/>
            </a:endParaRPr>
          </a:p>
          <a:p>
            <a:pPr algn="l"/>
            <a:r>
              <a:rPr lang="en-US" sz="2400" b="0" i="0" u="none" strike="noStrike" baseline="0" dirty="0">
                <a:latin typeface="AdvOTc856fc33"/>
              </a:rPr>
              <a:t>Factors that might in</a:t>
            </a:r>
            <a:r>
              <a:rPr lang="en-US" sz="2400" b="0" i="0" u="none" strike="noStrike" baseline="0" dirty="0">
                <a:latin typeface="AdvOTc856fc33+fb"/>
              </a:rPr>
              <a:t>fl</a:t>
            </a:r>
            <a:r>
              <a:rPr lang="en-US" sz="2400" b="0" i="0" u="none" strike="noStrike" baseline="0" dirty="0">
                <a:latin typeface="AdvOTc856fc33"/>
              </a:rPr>
              <a:t>uence a physician to offer a compassionate transfer were also queried with answer options  including patient demand, insurance reimbursement, American Society for Reproductive Medicine (ASRM)/Society guidelines, or </a:t>
            </a:r>
            <a:r>
              <a:rPr lang="en-US" sz="2400" b="0" i="0" u="none" strike="noStrike" baseline="0" dirty="0">
                <a:latin typeface="AdvOTc856fc33+20"/>
              </a:rPr>
              <a:t>‘‘</a:t>
            </a:r>
            <a:r>
              <a:rPr lang="en-US" sz="2400" b="0" i="0" u="none" strike="noStrike" baseline="0" dirty="0">
                <a:latin typeface="AdvOTc856fc33"/>
              </a:rPr>
              <a:t>other.</a:t>
            </a:r>
            <a:r>
              <a:rPr lang="en-US" sz="2400" b="0" i="0" u="none" strike="noStrike" baseline="0" dirty="0">
                <a:latin typeface="AdvOTc856fc33+20"/>
              </a:rPr>
              <a:t>’’</a:t>
            </a:r>
            <a:endParaRPr lang="en-US" sz="2400" kern="0" dirty="0">
              <a:solidFill>
                <a:srgbClr val="000000"/>
              </a:solidFill>
              <a:latin typeface="Acumin Pro"/>
              <a:cs typeface="Calibri"/>
              <a:sym typeface="Calibri"/>
            </a:endParaRPr>
          </a:p>
        </p:txBody>
      </p:sp>
      <p:sp>
        <p:nvSpPr>
          <p:cNvPr id="7" name="TextBox 6">
            <a:extLst>
              <a:ext uri="{FF2B5EF4-FFF2-40B4-BE49-F238E27FC236}">
                <a16:creationId xmlns:a16="http://schemas.microsoft.com/office/drawing/2014/main" id="{B2E172EE-AAE9-74A7-E083-F34D5887A233}"/>
              </a:ext>
            </a:extLst>
          </p:cNvPr>
          <p:cNvSpPr txBox="1"/>
          <p:nvPr/>
        </p:nvSpPr>
        <p:spPr>
          <a:xfrm>
            <a:off x="505260" y="6327286"/>
            <a:ext cx="498314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9170" hangingPunct="0"/>
            <a:r>
              <a:rPr lang="en-US" sz="1400" kern="0" dirty="0">
                <a:solidFill>
                  <a:srgbClr val="000000"/>
                </a:solidFill>
                <a:latin typeface="Acumin Pro"/>
                <a:cs typeface="Calibri"/>
                <a:sym typeface="Calibri"/>
              </a:rPr>
              <a:t>Hairston et </a:t>
            </a:r>
            <a:r>
              <a:rPr lang="en-US" sz="1400" kern="0" dirty="0" err="1">
                <a:solidFill>
                  <a:srgbClr val="000000"/>
                </a:solidFill>
                <a:latin typeface="Acumin Pro"/>
                <a:cs typeface="Calibri"/>
                <a:sym typeface="Calibri"/>
              </a:rPr>
              <a:t>aI</a:t>
            </a:r>
            <a:r>
              <a:rPr lang="en-US" sz="1400" kern="0" dirty="0">
                <a:solidFill>
                  <a:srgbClr val="000000"/>
                </a:solidFill>
                <a:latin typeface="Acumin Pro"/>
                <a:cs typeface="Calibri"/>
                <a:sym typeface="Calibri"/>
              </a:rPr>
              <a:t>  2020</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83537778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11344576"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Results </a:t>
            </a:r>
          </a:p>
        </p:txBody>
      </p:sp>
      <p:sp>
        <p:nvSpPr>
          <p:cNvPr id="3" name="TextBox 2">
            <a:extLst>
              <a:ext uri="{FF2B5EF4-FFF2-40B4-BE49-F238E27FC236}">
                <a16:creationId xmlns:a16="http://schemas.microsoft.com/office/drawing/2014/main" id="{CD089511-1B04-4532-8E7D-B83AC2E6A56E}"/>
              </a:ext>
            </a:extLst>
          </p:cNvPr>
          <p:cNvSpPr txBox="1"/>
          <p:nvPr/>
        </p:nvSpPr>
        <p:spPr>
          <a:xfrm>
            <a:off x="593314" y="1636419"/>
            <a:ext cx="10155966" cy="46474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342900" indent="-342900" defTabSz="1219170" hangingPunct="0">
              <a:spcBef>
                <a:spcPts val="1200"/>
              </a:spcBef>
              <a:buFont typeface="Arial" panose="020B0604020202020204" pitchFamily="34" charset="0"/>
              <a:buChar char="•"/>
            </a:pPr>
            <a:r>
              <a:rPr lang="en-US" sz="3200" kern="0" dirty="0">
                <a:solidFill>
                  <a:srgbClr val="000000"/>
                </a:solidFill>
                <a:latin typeface="Acumin Pro"/>
                <a:cs typeface="Calibri"/>
                <a:sym typeface="Calibri"/>
              </a:rPr>
              <a:t>27% response rate (202/744)</a:t>
            </a:r>
          </a:p>
          <a:p>
            <a:pPr marL="342900" indent="-342900" defTabSz="1219170" hangingPunct="0">
              <a:spcBef>
                <a:spcPts val="1200"/>
              </a:spcBef>
              <a:buFont typeface="Arial" panose="020B0604020202020204" pitchFamily="34" charset="0"/>
              <a:buChar char="•"/>
            </a:pPr>
            <a:r>
              <a:rPr lang="en-US" sz="3200" kern="0" dirty="0">
                <a:solidFill>
                  <a:srgbClr val="000000"/>
                </a:solidFill>
                <a:latin typeface="Acumin Pro"/>
                <a:cs typeface="Calibri"/>
                <a:sym typeface="Calibri"/>
              </a:rPr>
              <a:t>83% knew of compassionate embryo transfer (168/202)</a:t>
            </a:r>
          </a:p>
          <a:p>
            <a:pPr marL="342900" indent="-342900" defTabSz="1219170" hangingPunct="0">
              <a:spcBef>
                <a:spcPts val="1200"/>
              </a:spcBef>
              <a:buFont typeface="Arial" panose="020B0604020202020204" pitchFamily="34" charset="0"/>
              <a:buChar char="•"/>
            </a:pPr>
            <a:r>
              <a:rPr lang="en-US" sz="3200" kern="0" dirty="0">
                <a:solidFill>
                  <a:srgbClr val="000000"/>
                </a:solidFill>
                <a:latin typeface="Acumin Pro"/>
                <a:cs typeface="Calibri"/>
                <a:sym typeface="Calibri"/>
              </a:rPr>
              <a:t>45% had done compassionate embryo transfer (75/202)</a:t>
            </a:r>
          </a:p>
          <a:p>
            <a:pPr marL="800100" lvl="1" indent="-342900" defTabSz="1219170" hangingPunct="0">
              <a:spcBef>
                <a:spcPts val="1200"/>
              </a:spcBef>
              <a:buFont typeface="Arial" panose="020B0604020202020204" pitchFamily="34" charset="0"/>
              <a:buChar char="•"/>
            </a:pPr>
            <a:r>
              <a:rPr lang="en-US" sz="3200" kern="0" dirty="0">
                <a:solidFill>
                  <a:srgbClr val="000000"/>
                </a:solidFill>
                <a:latin typeface="Acumin Pro"/>
                <a:cs typeface="Calibri"/>
                <a:sym typeface="Calibri"/>
              </a:rPr>
              <a:t>2% (4/202) offered it all the time</a:t>
            </a:r>
          </a:p>
          <a:p>
            <a:pPr marL="800100" lvl="1" indent="-342900" defTabSz="1219170" hangingPunct="0">
              <a:spcBef>
                <a:spcPts val="1200"/>
              </a:spcBef>
              <a:buFont typeface="Arial" panose="020B0604020202020204" pitchFamily="34" charset="0"/>
              <a:buChar char="•"/>
            </a:pPr>
            <a:r>
              <a:rPr lang="en-US" sz="3200" kern="0" dirty="0">
                <a:solidFill>
                  <a:srgbClr val="000000"/>
                </a:solidFill>
                <a:latin typeface="Acumin Pro"/>
                <a:cs typeface="Calibri"/>
                <a:sym typeface="Calibri"/>
              </a:rPr>
              <a:t>12% (24/202) offered it sometimes</a:t>
            </a:r>
          </a:p>
          <a:p>
            <a:pPr marL="800100" lvl="1" indent="-342900" defTabSz="1219170" hangingPunct="0">
              <a:spcBef>
                <a:spcPts val="1200"/>
              </a:spcBef>
              <a:buFont typeface="Arial" panose="020B0604020202020204" pitchFamily="34" charset="0"/>
              <a:buChar char="•"/>
            </a:pPr>
            <a:r>
              <a:rPr lang="en-US" sz="3200" kern="0" dirty="0">
                <a:solidFill>
                  <a:srgbClr val="000000"/>
                </a:solidFill>
                <a:latin typeface="Acumin Pro"/>
                <a:cs typeface="Calibri"/>
                <a:sym typeface="Calibri"/>
              </a:rPr>
              <a:t>23% (46/202) offered it once or twice</a:t>
            </a:r>
          </a:p>
          <a:p>
            <a:pPr marL="800100" lvl="1" indent="-342900" defTabSz="1219170" hangingPunct="0">
              <a:spcBef>
                <a:spcPts val="1200"/>
              </a:spcBef>
              <a:buFont typeface="Arial" panose="020B0604020202020204" pitchFamily="34" charset="0"/>
              <a:buChar char="•"/>
            </a:pPr>
            <a:r>
              <a:rPr lang="en-US" sz="3200" kern="0" dirty="0">
                <a:solidFill>
                  <a:srgbClr val="000000"/>
                </a:solidFill>
                <a:latin typeface="Acumin Pro"/>
                <a:cs typeface="Calibri"/>
                <a:sym typeface="Calibri"/>
              </a:rPr>
              <a:t>1 person did not answer this question</a:t>
            </a:r>
          </a:p>
        </p:txBody>
      </p:sp>
      <p:sp>
        <p:nvSpPr>
          <p:cNvPr id="6" name="TextBox 5">
            <a:extLst>
              <a:ext uri="{FF2B5EF4-FFF2-40B4-BE49-F238E27FC236}">
                <a16:creationId xmlns:a16="http://schemas.microsoft.com/office/drawing/2014/main" id="{1C280973-1D7F-44A2-1A1B-000A4461AE84}"/>
              </a:ext>
            </a:extLst>
          </p:cNvPr>
          <p:cNvSpPr txBox="1"/>
          <p:nvPr/>
        </p:nvSpPr>
        <p:spPr>
          <a:xfrm>
            <a:off x="505260" y="6327286"/>
            <a:ext cx="498314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9170" hangingPunct="0"/>
            <a:r>
              <a:rPr lang="en-US" sz="1400" kern="0" dirty="0">
                <a:solidFill>
                  <a:srgbClr val="000000"/>
                </a:solidFill>
                <a:latin typeface="Acumin Pro"/>
                <a:cs typeface="Calibri"/>
                <a:sym typeface="Calibri"/>
              </a:rPr>
              <a:t>Hairston et </a:t>
            </a:r>
            <a:r>
              <a:rPr lang="en-US" sz="1400" kern="0" dirty="0" err="1">
                <a:solidFill>
                  <a:srgbClr val="000000"/>
                </a:solidFill>
                <a:latin typeface="Acumin Pro"/>
                <a:cs typeface="Calibri"/>
                <a:sym typeface="Calibri"/>
              </a:rPr>
              <a:t>aI</a:t>
            </a:r>
            <a:r>
              <a:rPr lang="en-US" sz="1400" kern="0" dirty="0">
                <a:solidFill>
                  <a:srgbClr val="000000"/>
                </a:solidFill>
                <a:latin typeface="Acumin Pro"/>
                <a:cs typeface="Calibri"/>
                <a:sym typeface="Calibri"/>
              </a:rPr>
              <a:t>  2020</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78847916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11344576"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Results </a:t>
            </a:r>
          </a:p>
        </p:txBody>
      </p:sp>
      <p:sp>
        <p:nvSpPr>
          <p:cNvPr id="3" name="TextBox 2">
            <a:extLst>
              <a:ext uri="{FF2B5EF4-FFF2-40B4-BE49-F238E27FC236}">
                <a16:creationId xmlns:a16="http://schemas.microsoft.com/office/drawing/2014/main" id="{CD089511-1B04-4532-8E7D-B83AC2E6A56E}"/>
              </a:ext>
            </a:extLst>
          </p:cNvPr>
          <p:cNvSpPr txBox="1"/>
          <p:nvPr/>
        </p:nvSpPr>
        <p:spPr>
          <a:xfrm>
            <a:off x="593314" y="1193068"/>
            <a:ext cx="10155966" cy="51398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342900" indent="-342900" defTabSz="1219170" hangingPunct="0">
              <a:spcBef>
                <a:spcPts val="1200"/>
              </a:spcBef>
              <a:buFont typeface="Arial" panose="020B0604020202020204" pitchFamily="34" charset="0"/>
              <a:buChar char="•"/>
            </a:pPr>
            <a:r>
              <a:rPr lang="en-US" sz="3200" kern="0" dirty="0">
                <a:solidFill>
                  <a:srgbClr val="000000"/>
                </a:solidFill>
                <a:latin typeface="Acumin Pro"/>
                <a:cs typeface="Calibri"/>
                <a:sym typeface="Calibri"/>
              </a:rPr>
              <a:t>27% (55/202) had done a compassionate transfer since fellowship (0-8 in past 2 years)</a:t>
            </a:r>
          </a:p>
          <a:p>
            <a:pPr marL="342900" indent="-342900" defTabSz="1219170" hangingPunct="0">
              <a:spcBef>
                <a:spcPts val="1200"/>
              </a:spcBef>
              <a:buFont typeface="Arial" panose="020B0604020202020204" pitchFamily="34" charset="0"/>
              <a:buChar char="•"/>
            </a:pPr>
            <a:r>
              <a:rPr lang="en-US" sz="3200" kern="0" dirty="0">
                <a:solidFill>
                  <a:srgbClr val="000000"/>
                </a:solidFill>
                <a:latin typeface="Acumin Pro"/>
                <a:cs typeface="Calibri"/>
                <a:sym typeface="Calibri"/>
              </a:rPr>
              <a:t>Cost $0-4500</a:t>
            </a:r>
          </a:p>
          <a:p>
            <a:pPr marL="342900" indent="-342900" defTabSz="1219170" hangingPunct="0">
              <a:spcBef>
                <a:spcPts val="1200"/>
              </a:spcBef>
              <a:buFont typeface="Arial" panose="020B0604020202020204" pitchFamily="34" charset="0"/>
              <a:buChar char="•"/>
            </a:pPr>
            <a:r>
              <a:rPr lang="en-US" sz="3200" kern="0" dirty="0">
                <a:solidFill>
                  <a:srgbClr val="000000"/>
                </a:solidFill>
                <a:latin typeface="Acumin Pro"/>
                <a:cs typeface="Calibri"/>
                <a:sym typeface="Calibri"/>
              </a:rPr>
              <a:t>Of these:</a:t>
            </a:r>
          </a:p>
          <a:p>
            <a:pPr marL="800100" lvl="1" indent="-342900" defTabSz="1219170" hangingPunct="0">
              <a:spcBef>
                <a:spcPts val="1200"/>
              </a:spcBef>
              <a:buFont typeface="Arial" panose="020B0604020202020204" pitchFamily="34" charset="0"/>
              <a:buChar char="•"/>
            </a:pPr>
            <a:r>
              <a:rPr lang="en-US" sz="3200" kern="0" dirty="0">
                <a:solidFill>
                  <a:srgbClr val="000000"/>
                </a:solidFill>
                <a:latin typeface="Acumin Pro"/>
                <a:cs typeface="Calibri"/>
                <a:sym typeface="Calibri"/>
              </a:rPr>
              <a:t>49% (27/55) restricted to 1-3 embryos</a:t>
            </a:r>
          </a:p>
          <a:p>
            <a:pPr marL="800100" lvl="1" indent="-342900" defTabSz="1219170" hangingPunct="0">
              <a:spcBef>
                <a:spcPts val="1200"/>
              </a:spcBef>
              <a:buFont typeface="Arial" panose="020B0604020202020204" pitchFamily="34" charset="0"/>
              <a:buChar char="•"/>
            </a:pPr>
            <a:r>
              <a:rPr lang="en-US" sz="3200" kern="0" dirty="0">
                <a:solidFill>
                  <a:srgbClr val="000000"/>
                </a:solidFill>
                <a:latin typeface="Acumin Pro"/>
                <a:cs typeface="Calibri"/>
                <a:sym typeface="Calibri"/>
              </a:rPr>
              <a:t>25% (14/55) transferred all remaining embryos</a:t>
            </a:r>
          </a:p>
          <a:p>
            <a:pPr marL="800100" lvl="1" indent="-342900" defTabSz="1219170" hangingPunct="0">
              <a:spcBef>
                <a:spcPts val="1200"/>
              </a:spcBef>
              <a:buFont typeface="Arial" panose="020B0604020202020204" pitchFamily="34" charset="0"/>
              <a:buChar char="•"/>
            </a:pPr>
            <a:r>
              <a:rPr lang="en-US" sz="3200" kern="0" dirty="0">
                <a:solidFill>
                  <a:srgbClr val="000000"/>
                </a:solidFill>
                <a:latin typeface="Acumin Pro"/>
                <a:cs typeface="Calibri"/>
                <a:sym typeface="Calibri"/>
              </a:rPr>
              <a:t>Remainder allowed patient to decide</a:t>
            </a:r>
          </a:p>
          <a:p>
            <a:pPr marL="342900" indent="-342900" defTabSz="1219170" hangingPunct="0">
              <a:spcBef>
                <a:spcPts val="1200"/>
              </a:spcBef>
              <a:buFont typeface="Arial" panose="020B0604020202020204" pitchFamily="34" charset="0"/>
              <a:buChar char="•"/>
            </a:pPr>
            <a:r>
              <a:rPr lang="en-US" sz="3200" kern="0" dirty="0">
                <a:solidFill>
                  <a:srgbClr val="000000"/>
                </a:solidFill>
                <a:latin typeface="Acumin Pro"/>
                <a:cs typeface="Calibri"/>
                <a:sym typeface="Calibri"/>
              </a:rPr>
              <a:t>3 pregnancies reported</a:t>
            </a:r>
          </a:p>
        </p:txBody>
      </p:sp>
      <p:sp>
        <p:nvSpPr>
          <p:cNvPr id="4" name="TextBox 3">
            <a:extLst>
              <a:ext uri="{FF2B5EF4-FFF2-40B4-BE49-F238E27FC236}">
                <a16:creationId xmlns:a16="http://schemas.microsoft.com/office/drawing/2014/main" id="{4A9565DC-EAA7-DBFD-3C9D-70D049E9681D}"/>
              </a:ext>
            </a:extLst>
          </p:cNvPr>
          <p:cNvSpPr txBox="1"/>
          <p:nvPr/>
        </p:nvSpPr>
        <p:spPr>
          <a:xfrm>
            <a:off x="505260" y="6327286"/>
            <a:ext cx="498314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9170" hangingPunct="0"/>
            <a:r>
              <a:rPr lang="en-US" sz="1400" kern="0" dirty="0">
                <a:solidFill>
                  <a:srgbClr val="000000"/>
                </a:solidFill>
                <a:latin typeface="Acumin Pro"/>
                <a:cs typeface="Calibri"/>
                <a:sym typeface="Calibri"/>
              </a:rPr>
              <a:t>Hairston et </a:t>
            </a:r>
            <a:r>
              <a:rPr lang="en-US" sz="1400" kern="0" dirty="0" err="1">
                <a:solidFill>
                  <a:srgbClr val="000000"/>
                </a:solidFill>
                <a:latin typeface="Acumin Pro"/>
                <a:cs typeface="Calibri"/>
                <a:sym typeface="Calibri"/>
              </a:rPr>
              <a:t>aI</a:t>
            </a:r>
            <a:r>
              <a:rPr lang="en-US" sz="1400" kern="0" dirty="0">
                <a:solidFill>
                  <a:srgbClr val="000000"/>
                </a:solidFill>
                <a:latin typeface="Acumin Pro"/>
                <a:cs typeface="Calibri"/>
                <a:sym typeface="Calibri"/>
              </a:rPr>
              <a:t>  2020</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135483700"/>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1067</TotalTime>
  <Words>843</Words>
  <Application>Microsoft Office PowerPoint</Application>
  <PresentationFormat>Widescreen</PresentationFormat>
  <Paragraphs>89</Paragraphs>
  <Slides>24</Slides>
  <Notes>3</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24</vt:i4>
      </vt:variant>
    </vt:vector>
  </HeadingPairs>
  <TitlesOfParts>
    <vt:vector size="39" baseType="lpstr">
      <vt:lpstr>Acumin Pro</vt:lpstr>
      <vt:lpstr>Acumin Pro Black</vt:lpstr>
      <vt:lpstr>Acumin Pro Light</vt:lpstr>
      <vt:lpstr>AdvOTc856fc33</vt:lpstr>
      <vt:lpstr>AdvOTc856fc33+20</vt:lpstr>
      <vt:lpstr>AdvOTc856fc33+fb</vt:lpstr>
      <vt:lpstr>Arial</vt:lpstr>
      <vt:lpstr>Calibri</vt:lpstr>
      <vt:lpstr>Calibri Light</vt:lpstr>
      <vt:lpstr>Helvetica</vt:lpstr>
      <vt:lpstr>Helvetica Neue</vt:lpstr>
      <vt:lpstr>Helvetica Neue Medium</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 Buskmiller</dc:creator>
  <cp:lastModifiedBy>Parker Bott</cp:lastModifiedBy>
  <cp:revision>20</cp:revision>
  <dcterms:created xsi:type="dcterms:W3CDTF">2022-01-13T14:07:47Z</dcterms:created>
  <dcterms:modified xsi:type="dcterms:W3CDTF">2023-02-13T21:20:54Z</dcterms:modified>
</cp:coreProperties>
</file>