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39"/>
  </p:notesMasterIdLst>
  <p:sldIdLst>
    <p:sldId id="256" r:id="rId4"/>
    <p:sldId id="261" r:id="rId5"/>
    <p:sldId id="258" r:id="rId6"/>
    <p:sldId id="260" r:id="rId7"/>
    <p:sldId id="330" r:id="rId8"/>
    <p:sldId id="278" r:id="rId9"/>
    <p:sldId id="263" r:id="rId10"/>
    <p:sldId id="343" r:id="rId11"/>
    <p:sldId id="344" r:id="rId12"/>
    <p:sldId id="318" r:id="rId13"/>
    <p:sldId id="319" r:id="rId14"/>
    <p:sldId id="336" r:id="rId15"/>
    <p:sldId id="337" r:id="rId16"/>
    <p:sldId id="338" r:id="rId17"/>
    <p:sldId id="346" r:id="rId18"/>
    <p:sldId id="339" r:id="rId19"/>
    <p:sldId id="347" r:id="rId20"/>
    <p:sldId id="345" r:id="rId21"/>
    <p:sldId id="282" r:id="rId22"/>
    <p:sldId id="348" r:id="rId23"/>
    <p:sldId id="327" r:id="rId24"/>
    <p:sldId id="328" r:id="rId25"/>
    <p:sldId id="329" r:id="rId26"/>
    <p:sldId id="332" r:id="rId27"/>
    <p:sldId id="333" r:id="rId28"/>
    <p:sldId id="334" r:id="rId29"/>
    <p:sldId id="349" r:id="rId30"/>
    <p:sldId id="350" r:id="rId31"/>
    <p:sldId id="351" r:id="rId32"/>
    <p:sldId id="352" r:id="rId33"/>
    <p:sldId id="354" r:id="rId34"/>
    <p:sldId id="353" r:id="rId35"/>
    <p:sldId id="331" r:id="rId36"/>
    <p:sldId id="314"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60"/>
  </p:normalViewPr>
  <p:slideViewPr>
    <p:cSldViewPr snapToGrid="0">
      <p:cViewPr varScale="1">
        <p:scale>
          <a:sx n="70" d="100"/>
          <a:sy n="70" d="100"/>
        </p:scale>
        <p:origin x="8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Approximate</a:t>
            </a:r>
            <a:r>
              <a:rPr lang="en-US" baseline="0" dirty="0"/>
              <a:t> numbers of abortions in Arizona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April</c:v>
                </c:pt>
                <c:pt idx="1">
                  <c:v>May</c:v>
                </c:pt>
                <c:pt idx="2">
                  <c:v>July</c:v>
                </c:pt>
                <c:pt idx="3">
                  <c:v>August</c:v>
                </c:pt>
              </c:strCache>
            </c:strRef>
          </c:cat>
          <c:val>
            <c:numRef>
              <c:f>Sheet1!$B$2:$B$5</c:f>
              <c:numCache>
                <c:formatCode>General</c:formatCode>
                <c:ptCount val="4"/>
                <c:pt idx="0">
                  <c:v>1250</c:v>
                </c:pt>
                <c:pt idx="1">
                  <c:v>1363</c:v>
                </c:pt>
                <c:pt idx="2">
                  <c:v>273</c:v>
                </c:pt>
                <c:pt idx="3">
                  <c:v>703</c:v>
                </c:pt>
              </c:numCache>
            </c:numRef>
          </c:val>
          <c:smooth val="0"/>
          <c:extLst>
            <c:ext xmlns:c16="http://schemas.microsoft.com/office/drawing/2014/chart" uri="{C3380CC4-5D6E-409C-BE32-E72D297353CC}">
              <c16:uniqueId val="{00000000-3058-443A-875E-118BD72E9B42}"/>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Sheet1!$A$2:$A$5</c:f>
              <c:strCache>
                <c:ptCount val="4"/>
                <c:pt idx="0">
                  <c:v>April</c:v>
                </c:pt>
                <c:pt idx="1">
                  <c:v>May</c:v>
                </c:pt>
                <c:pt idx="2">
                  <c:v>July</c:v>
                </c:pt>
                <c:pt idx="3">
                  <c:v>August</c:v>
                </c:pt>
              </c:strCache>
            </c:strRef>
          </c:cat>
          <c:val>
            <c:numRef>
              <c:f>Sheet1!$C$2:$C$5</c:f>
              <c:numCache>
                <c:formatCode>General</c:formatCode>
                <c:ptCount val="4"/>
              </c:numCache>
            </c:numRef>
          </c:val>
          <c:smooth val="0"/>
          <c:extLst>
            <c:ext xmlns:c16="http://schemas.microsoft.com/office/drawing/2014/chart" uri="{C3380CC4-5D6E-409C-BE32-E72D297353CC}">
              <c16:uniqueId val="{00000001-3058-443A-875E-118BD72E9B42}"/>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Sheet1!$A$2:$A$5</c:f>
              <c:strCache>
                <c:ptCount val="4"/>
                <c:pt idx="0">
                  <c:v>April</c:v>
                </c:pt>
                <c:pt idx="1">
                  <c:v>May</c:v>
                </c:pt>
                <c:pt idx="2">
                  <c:v>July</c:v>
                </c:pt>
                <c:pt idx="3">
                  <c:v>August</c:v>
                </c:pt>
              </c:strCache>
            </c:strRef>
          </c:cat>
          <c:val>
            <c:numRef>
              <c:f>Sheet1!$D$2:$D$5</c:f>
              <c:numCache>
                <c:formatCode>General</c:formatCode>
                <c:ptCount val="4"/>
              </c:numCache>
            </c:numRef>
          </c:val>
          <c:smooth val="0"/>
          <c:extLst>
            <c:ext xmlns:c16="http://schemas.microsoft.com/office/drawing/2014/chart" uri="{C3380CC4-5D6E-409C-BE32-E72D297353CC}">
              <c16:uniqueId val="{00000002-3058-443A-875E-118BD72E9B42}"/>
            </c:ext>
          </c:extLst>
        </c:ser>
        <c:dLbls>
          <c:showLegendKey val="0"/>
          <c:showVal val="0"/>
          <c:showCatName val="0"/>
          <c:showSerName val="0"/>
          <c:showPercent val="0"/>
          <c:showBubbleSize val="0"/>
        </c:dLbls>
        <c:smooth val="0"/>
        <c:axId val="290898175"/>
        <c:axId val="716584575"/>
      </c:lineChart>
      <c:catAx>
        <c:axId val="29089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6584575"/>
        <c:crosses val="autoZero"/>
        <c:auto val="1"/>
        <c:lblAlgn val="ctr"/>
        <c:lblOffset val="100"/>
        <c:noMultiLvlLbl val="0"/>
      </c:catAx>
      <c:valAx>
        <c:axId val="716584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898175"/>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95CBB-F095-425E-BBBE-82F55427C0F3}"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BFE3D-48F2-45C6-8B11-7D5A5F2C7DE6}" type="slidenum">
              <a:rPr lang="en-US" smtClean="0"/>
              <a:t>‹#›</a:t>
            </a:fld>
            <a:endParaRPr lang="en-US"/>
          </a:p>
        </p:txBody>
      </p:sp>
    </p:spTree>
    <p:extLst>
      <p:ext uri="{BB962C8B-B14F-4D97-AF65-F5344CB8AC3E}">
        <p14:creationId xmlns:p14="http://schemas.microsoft.com/office/powerpoint/2010/main" val="121131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1219170" hangingPunct="0">
              <a:spcBef>
                <a:spcPts val="1200"/>
              </a:spcBef>
              <a:buFont typeface="Arial" panose="020B0604020202020204" pitchFamily="34" charset="0"/>
              <a:buChar char="•"/>
            </a:pPr>
            <a:r>
              <a:rPr lang="en-US" sz="1200" dirty="0">
                <a:latin typeface="Acumin Pro"/>
              </a:rPr>
              <a:t>Abortions slightly increased (7%) in the Northeast (NY, NJ, PA, VA, CT, MA, ME, NH, RI)</a:t>
            </a:r>
          </a:p>
          <a:p>
            <a:pPr marL="342900" indent="-342900" defTabSz="1219170" hangingPunct="0">
              <a:spcBef>
                <a:spcPts val="1200"/>
              </a:spcBef>
              <a:buFont typeface="Arial" panose="020B0604020202020204" pitchFamily="34" charset="0"/>
              <a:buChar char="•"/>
            </a:pPr>
            <a:r>
              <a:rPr lang="en-US" sz="1200" dirty="0">
                <a:latin typeface="Acumin Pro"/>
              </a:rPr>
              <a:t>Northern </a:t>
            </a:r>
            <a:r>
              <a:rPr lang="en-US" sz="1200" dirty="0" err="1">
                <a:latin typeface="Acumin Pro"/>
              </a:rPr>
              <a:t>midwest</a:t>
            </a:r>
            <a:r>
              <a:rPr lang="en-US" sz="1200" dirty="0">
                <a:latin typeface="Acumin Pro"/>
              </a:rPr>
              <a:t> almost completely unchanged (11480 to 11490; IL, IN, MI, OH, WI); there were shifts within the region</a:t>
            </a:r>
          </a:p>
          <a:p>
            <a:pPr marL="342900" indent="-342900" defTabSz="1219170" hangingPunct="0">
              <a:spcBef>
                <a:spcPts val="1200"/>
              </a:spcBef>
              <a:buFont typeface="Arial" panose="020B0604020202020204" pitchFamily="34" charset="0"/>
              <a:buChar char="•"/>
            </a:pPr>
            <a:r>
              <a:rPr lang="en-US" sz="1200" dirty="0">
                <a:latin typeface="Acumin Pro"/>
              </a:rPr>
              <a:t>The western Midwest experienced a modest increase (12%, IO, KS, MN, MO, NE, ND, SD)</a:t>
            </a:r>
          </a:p>
          <a:p>
            <a:pPr marL="342900" indent="-342900" defTabSz="1219170" hangingPunct="0">
              <a:spcBef>
                <a:spcPts val="1200"/>
              </a:spcBef>
              <a:buFont typeface="Arial" panose="020B0604020202020204" pitchFamily="34" charset="0"/>
              <a:buChar char="•"/>
            </a:pPr>
            <a:r>
              <a:rPr lang="en-US" sz="1200" dirty="0">
                <a:latin typeface="Acumin Pro"/>
              </a:rPr>
              <a:t>The South Atlantic (D.C., DE, FL, GA, MA, NC, SC, VA, WV) dropped 6%</a:t>
            </a:r>
          </a:p>
          <a:p>
            <a:pPr marL="342900" indent="-342900" defTabSz="1219170" hangingPunct="0">
              <a:spcBef>
                <a:spcPts val="1200"/>
              </a:spcBef>
              <a:buFont typeface="Arial" panose="020B0604020202020204" pitchFamily="34" charset="0"/>
              <a:buChar char="•"/>
            </a:pPr>
            <a:r>
              <a:rPr lang="en-US" sz="1200" dirty="0">
                <a:latin typeface="Acumin Pro"/>
              </a:rPr>
              <a:t>Abortions in the southwest increased slightly (6%, AZ, CO, ID, MT, NE, NM, UT, WY)</a:t>
            </a:r>
          </a:p>
          <a:p>
            <a:pPr marL="342900" indent="-342900" defTabSz="1219170" hangingPunct="0">
              <a:spcBef>
                <a:spcPts val="1200"/>
              </a:spcBef>
              <a:buFont typeface="Arial" panose="020B0604020202020204" pitchFamily="34" charset="0"/>
              <a:buChar char="•"/>
            </a:pPr>
            <a:r>
              <a:rPr lang="en-US" sz="1200" dirty="0">
                <a:latin typeface="Acumin Pro"/>
              </a:rPr>
              <a:t>The Pacific coast (CA, HI, OR, WA, AL) increased slightly (2%)</a:t>
            </a:r>
          </a:p>
          <a:p>
            <a:pPr marL="342900" indent="-342900" defTabSz="1219170" hangingPunct="0">
              <a:spcBef>
                <a:spcPts val="1200"/>
              </a:spcBef>
              <a:buFont typeface="Arial" panose="020B0604020202020204" pitchFamily="34" charset="0"/>
              <a:buChar char="•"/>
            </a:pPr>
            <a:r>
              <a:rPr lang="en-US" sz="1200" dirty="0">
                <a:latin typeface="Acumin Pro"/>
              </a:rPr>
              <a:t>South (AL, AR, KY, LA, MS, OK, TN, TX) decreased by 96%, driving most of the rest of the large numbers in the report</a:t>
            </a:r>
          </a:p>
          <a:p>
            <a:endParaRPr lang="en-US" dirty="0"/>
          </a:p>
        </p:txBody>
      </p:sp>
      <p:sp>
        <p:nvSpPr>
          <p:cNvPr id="4" name="Slide Number Placeholder 3"/>
          <p:cNvSpPr>
            <a:spLocks noGrp="1"/>
          </p:cNvSpPr>
          <p:nvPr>
            <p:ph type="sldNum" sz="quarter" idx="5"/>
          </p:nvPr>
        </p:nvSpPr>
        <p:spPr/>
        <p:txBody>
          <a:bodyPr/>
          <a:lstStyle/>
          <a:p>
            <a:fld id="{E9FBFE3D-48F2-45C6-8B11-7D5A5F2C7DE6}" type="slidenum">
              <a:rPr lang="en-US" smtClean="0"/>
              <a:t>15</a:t>
            </a:fld>
            <a:endParaRPr lang="en-US"/>
          </a:p>
        </p:txBody>
      </p:sp>
    </p:spTree>
    <p:extLst>
      <p:ext uri="{BB962C8B-B14F-4D97-AF65-F5344CB8AC3E}">
        <p14:creationId xmlns:p14="http://schemas.microsoft.com/office/powerpoint/2010/main" val="8177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BFE3D-48F2-45C6-8B11-7D5A5F2C7DE6}" type="slidenum">
              <a:rPr lang="en-US" smtClean="0"/>
              <a:t>19</a:t>
            </a:fld>
            <a:endParaRPr lang="en-US"/>
          </a:p>
        </p:txBody>
      </p:sp>
    </p:spTree>
    <p:extLst>
      <p:ext uri="{BB962C8B-B14F-4D97-AF65-F5344CB8AC3E}">
        <p14:creationId xmlns:p14="http://schemas.microsoft.com/office/powerpoint/2010/main" val="2064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BFE3D-48F2-45C6-8B11-7D5A5F2C7DE6}" type="slidenum">
              <a:rPr lang="en-US" smtClean="0"/>
              <a:t>20</a:t>
            </a:fld>
            <a:endParaRPr lang="en-US"/>
          </a:p>
        </p:txBody>
      </p:sp>
    </p:spTree>
    <p:extLst>
      <p:ext uri="{BB962C8B-B14F-4D97-AF65-F5344CB8AC3E}">
        <p14:creationId xmlns:p14="http://schemas.microsoft.com/office/powerpoint/2010/main" val="196078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Harper LM, Leach J, Robbins L, Blanchard C, Metz TD, </a:t>
            </a:r>
            <a:r>
              <a:rPr lang="en-US" dirty="0" err="1"/>
              <a:t>Mazzoni</a:t>
            </a:r>
            <a:r>
              <a:rPr lang="en-US" dirty="0"/>
              <a:t> S, et al. All-cause mortality in reproductive age females by state: an analysis of the effects of abortion legislation. </a:t>
            </a:r>
            <a:r>
              <a:rPr lang="en-US" dirty="0" err="1"/>
              <a:t>Obstet</a:t>
            </a:r>
            <a:r>
              <a:rPr lang="en-US" dirty="0"/>
              <a:t> </a:t>
            </a:r>
            <a:r>
              <a:rPr lang="en-US" dirty="0" err="1"/>
              <a:t>Gynecol</a:t>
            </a:r>
            <a:r>
              <a:rPr lang="en-US" dirty="0"/>
              <a:t> 2023;141. The authors provided this information as a supplement to their article. ©2023 The American College of Obstetricians and Gynecologists. </a:t>
            </a:r>
          </a:p>
          <a:p>
            <a:endParaRPr lang="en-US" dirty="0"/>
          </a:p>
          <a:p>
            <a:r>
              <a:rPr lang="en-US" dirty="0"/>
              <a:t>https://cdn-links.lww.com/permalink/aog/c/aog_141_2_2022_10_25_harper_22-1654_sdc1.pdf</a:t>
            </a:r>
          </a:p>
        </p:txBody>
      </p:sp>
      <p:sp>
        <p:nvSpPr>
          <p:cNvPr id="4" name="Slide Number Placeholder 3"/>
          <p:cNvSpPr>
            <a:spLocks noGrp="1"/>
          </p:cNvSpPr>
          <p:nvPr>
            <p:ph type="sldNum" sz="quarter" idx="5"/>
          </p:nvPr>
        </p:nvSpPr>
        <p:spPr/>
        <p:txBody>
          <a:bodyPr/>
          <a:lstStyle/>
          <a:p>
            <a:fld id="{E9FBFE3D-48F2-45C6-8B11-7D5A5F2C7DE6}" type="slidenum">
              <a:rPr lang="en-US" smtClean="0"/>
              <a:t>27</a:t>
            </a:fld>
            <a:endParaRPr lang="en-US"/>
          </a:p>
        </p:txBody>
      </p:sp>
    </p:spTree>
    <p:extLst>
      <p:ext uri="{BB962C8B-B14F-4D97-AF65-F5344CB8AC3E}">
        <p14:creationId xmlns:p14="http://schemas.microsoft.com/office/powerpoint/2010/main" val="100317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e82db6848b69308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g5e82db6848b69308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0D20-52E7-4AD2-9BA4-A41C2E02FA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7DECD-3887-45EE-AE9F-1B5059C90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B53604-BEC3-46A2-8F63-1622E00E0E01}"/>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5" name="Footer Placeholder 4">
            <a:extLst>
              <a:ext uri="{FF2B5EF4-FFF2-40B4-BE49-F238E27FC236}">
                <a16:creationId xmlns:a16="http://schemas.microsoft.com/office/drawing/2014/main" id="{EF294DBF-B784-4B81-BC43-2B11897D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8C66D-30B2-4D9F-BF66-6CC760CD9E07}"/>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412586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61BC-E123-4491-A271-18BC1170DA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1BC53-3E78-4303-A742-55C516920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75C46-EF4C-40C4-A5AE-972D80B0DD8D}"/>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5" name="Footer Placeholder 4">
            <a:extLst>
              <a:ext uri="{FF2B5EF4-FFF2-40B4-BE49-F238E27FC236}">
                <a16:creationId xmlns:a16="http://schemas.microsoft.com/office/drawing/2014/main" id="{9CCE9810-014E-476F-B002-B7111573A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91AD0-302D-4663-98B7-DC36B98FCA41}"/>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42202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EEA70-5FBD-4FA9-B7F2-0F394E026A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3FA2A-E218-439B-BEF1-241B0063FA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B5A93-A0D7-4946-9560-E05BB3C261E4}"/>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5" name="Footer Placeholder 4">
            <a:extLst>
              <a:ext uri="{FF2B5EF4-FFF2-40B4-BE49-F238E27FC236}">
                <a16:creationId xmlns:a16="http://schemas.microsoft.com/office/drawing/2014/main" id="{7DB30D80-F2BF-4C49-A2AD-9563E58C0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7BA2F-7242-464D-A895-4FEEB5DE3B4A}"/>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2411785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57156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2" name="Rectangle"/>
          <p:cNvSpPr/>
          <p:nvPr/>
        </p:nvSpPr>
        <p:spPr>
          <a:xfrm>
            <a:off x="-27719" y="-164203"/>
            <a:ext cx="147883" cy="7186405"/>
          </a:xfrm>
          <a:prstGeom prst="rect">
            <a:avLst/>
          </a:prstGeom>
          <a:solidFill>
            <a:srgbClr val="FFFFFF"/>
          </a:solidFill>
          <a:ln w="12700">
            <a:miter lim="400000"/>
          </a:ln>
          <a:effectLst>
            <a:outerShdw blurRad="342900" dist="105394" dir="5400000" rotWithShape="0">
              <a:srgbClr val="000000">
                <a:alpha val="34207"/>
              </a:srgbClr>
            </a:outerShdw>
          </a:effectLst>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23" name="Picture 4" descr="Picture 4"/>
          <p:cNvPicPr>
            <a:picLocks noChangeAspect="1"/>
          </p:cNvPicPr>
          <p:nvPr/>
        </p:nvPicPr>
        <p:blipFill>
          <a:blip r:embed="rId2"/>
          <a:stretch>
            <a:fillRect/>
          </a:stretch>
        </p:blipFill>
        <p:spPr>
          <a:xfrm>
            <a:off x="314014" y="245228"/>
            <a:ext cx="1181236" cy="222541"/>
          </a:xfrm>
          <a:prstGeom prst="rect">
            <a:avLst/>
          </a:prstGeom>
          <a:ln w="12700">
            <a:miter lim="400000"/>
          </a:ln>
        </p:spPr>
      </p:pic>
      <p:sp>
        <p:nvSpPr>
          <p:cNvPr id="24" name="Rectangle"/>
          <p:cNvSpPr/>
          <p:nvPr/>
        </p:nvSpPr>
        <p:spPr>
          <a:xfrm>
            <a:off x="-27719" y="3431746"/>
            <a:ext cx="147883" cy="1761652"/>
          </a:xfrm>
          <a:prstGeom prst="rect">
            <a:avLst/>
          </a:prstGeom>
          <a:solidFill>
            <a:srgbClr val="D9B2A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25" name="Rectangle"/>
          <p:cNvSpPr/>
          <p:nvPr/>
        </p:nvSpPr>
        <p:spPr>
          <a:xfrm>
            <a:off x="-27719" y="1693256"/>
            <a:ext cx="147883" cy="1761653"/>
          </a:xfrm>
          <a:prstGeom prst="rect">
            <a:avLst/>
          </a:prstGeom>
          <a:solidFill>
            <a:srgbClr val="3D647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26" name="Rectangle"/>
          <p:cNvSpPr/>
          <p:nvPr/>
        </p:nvSpPr>
        <p:spPr>
          <a:xfrm>
            <a:off x="-27719" y="5192813"/>
            <a:ext cx="147883" cy="1761652"/>
          </a:xfrm>
          <a:prstGeom prst="rect">
            <a:avLst/>
          </a:prstGeom>
          <a:solidFill>
            <a:srgbClr val="B8C8C0"/>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27" name="Rectangle"/>
          <p:cNvSpPr/>
          <p:nvPr/>
        </p:nvSpPr>
        <p:spPr>
          <a:xfrm>
            <a:off x="-27719" y="-33944"/>
            <a:ext cx="147883" cy="1761653"/>
          </a:xfrm>
          <a:prstGeom prst="rect">
            <a:avLst/>
          </a:prstGeom>
          <a:solidFill>
            <a:srgbClr val="A75967"/>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28" name="AAPLOG Logo Icon_Black.png" descr="AAPLOG Logo Icon_Black.png"/>
          <p:cNvPicPr>
            <a:picLocks noChangeAspect="1"/>
          </p:cNvPicPr>
          <p:nvPr/>
        </p:nvPicPr>
        <p:blipFill>
          <a:blip r:embed="rId3">
            <a:alphaModFix amt="5000"/>
          </a:blip>
          <a:srcRect/>
          <a:stretch>
            <a:fillRect/>
          </a:stretch>
        </p:blipFill>
        <p:spPr>
          <a:xfrm rot="15882991">
            <a:off x="1405027" y="-3330200"/>
            <a:ext cx="17390039" cy="15285511"/>
          </a:xfrm>
          <a:prstGeom prst="rect">
            <a:avLst/>
          </a:prstGeom>
          <a:ln w="12700">
            <a:miter lim="400000"/>
          </a:ln>
        </p:spPr>
      </p:pic>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69368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6" name="Rectangle"/>
          <p:cNvSpPr/>
          <p:nvPr/>
        </p:nvSpPr>
        <p:spPr>
          <a:xfrm>
            <a:off x="-27719" y="-164203"/>
            <a:ext cx="147883" cy="7186405"/>
          </a:xfrm>
          <a:prstGeom prst="rect">
            <a:avLst/>
          </a:prstGeom>
          <a:solidFill>
            <a:srgbClr val="FFFFFF"/>
          </a:solidFill>
          <a:ln w="12700">
            <a:miter lim="400000"/>
          </a:ln>
          <a:effectLst>
            <a:outerShdw blurRad="342900" dist="105394" dir="5400000" rotWithShape="0">
              <a:srgbClr val="000000">
                <a:alpha val="34207"/>
              </a:srgbClr>
            </a:outerShdw>
          </a:effectLst>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37" name="Rectangle"/>
          <p:cNvSpPr/>
          <p:nvPr/>
        </p:nvSpPr>
        <p:spPr>
          <a:xfrm>
            <a:off x="-27719" y="3431746"/>
            <a:ext cx="147883" cy="1761652"/>
          </a:xfrm>
          <a:prstGeom prst="rect">
            <a:avLst/>
          </a:prstGeom>
          <a:solidFill>
            <a:srgbClr val="D9B2A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38" name="Rectangle"/>
          <p:cNvSpPr/>
          <p:nvPr/>
        </p:nvSpPr>
        <p:spPr>
          <a:xfrm>
            <a:off x="-27719" y="1693256"/>
            <a:ext cx="147883" cy="1761653"/>
          </a:xfrm>
          <a:prstGeom prst="rect">
            <a:avLst/>
          </a:prstGeom>
          <a:solidFill>
            <a:srgbClr val="3D647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39" name="Rectangle"/>
          <p:cNvSpPr/>
          <p:nvPr/>
        </p:nvSpPr>
        <p:spPr>
          <a:xfrm>
            <a:off x="-27719" y="5192813"/>
            <a:ext cx="147883" cy="1761652"/>
          </a:xfrm>
          <a:prstGeom prst="rect">
            <a:avLst/>
          </a:prstGeom>
          <a:solidFill>
            <a:srgbClr val="B8C8C0"/>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sp>
        <p:nvSpPr>
          <p:cNvPr id="40" name="Rectangle"/>
          <p:cNvSpPr/>
          <p:nvPr/>
        </p:nvSpPr>
        <p:spPr>
          <a:xfrm>
            <a:off x="-27719" y="-33944"/>
            <a:ext cx="147883" cy="1761653"/>
          </a:xfrm>
          <a:prstGeom prst="rect">
            <a:avLst/>
          </a:prstGeom>
          <a:solidFill>
            <a:srgbClr val="A75967"/>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41" name="AAPLOG Logo Icon_Color.png" descr="AAPLOG Logo Icon_Color.png"/>
          <p:cNvPicPr>
            <a:picLocks noChangeAspect="1"/>
          </p:cNvPicPr>
          <p:nvPr/>
        </p:nvPicPr>
        <p:blipFill>
          <a:blip r:embed="rId2"/>
          <a:stretch>
            <a:fillRect/>
          </a:stretch>
        </p:blipFill>
        <p:spPr>
          <a:xfrm>
            <a:off x="11040534" y="5747556"/>
            <a:ext cx="741956" cy="652165"/>
          </a:xfrm>
          <a:prstGeom prst="rect">
            <a:avLst/>
          </a:prstGeom>
          <a:ln w="12700">
            <a:miter lim="400000"/>
          </a:ln>
        </p:spPr>
      </p:pic>
      <p:sp>
        <p:nvSpPr>
          <p:cNvPr id="42" name="Slide Number"/>
          <p:cNvSpPr txBox="1">
            <a:spLocks noGrp="1"/>
          </p:cNvSpPr>
          <p:nvPr>
            <p:ph type="sldNum" sz="quarter" idx="2"/>
          </p:nvPr>
        </p:nvSpPr>
        <p:spPr>
          <a:xfrm>
            <a:off x="8610601" y="6356350"/>
            <a:ext cx="469037" cy="461665"/>
          </a:xfrm>
          <a:prstGeom prst="rect">
            <a:avLst/>
          </a:prstGeom>
        </p:spPr>
        <p:txBody>
          <a:bodyPr anchor="t"/>
          <a:lstStyle>
            <a:lvl1pPr algn="l">
              <a:defRPr sz="2400"/>
            </a:lvl1pPr>
          </a:lstStyle>
          <a:p>
            <a:fld id="{86CB4B4D-7CA3-9044-876B-883B54F8677D}" type="slidenum">
              <a:t>‹#›</a:t>
            </a:fld>
            <a:endParaRPr/>
          </a:p>
        </p:txBody>
      </p:sp>
    </p:spTree>
    <p:extLst>
      <p:ext uri="{BB962C8B-B14F-4D97-AF65-F5344CB8AC3E}">
        <p14:creationId xmlns:p14="http://schemas.microsoft.com/office/powerpoint/2010/main" val="267693927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9" name="Picture 4" descr="Picture 4"/>
          <p:cNvPicPr>
            <a:picLocks noChangeAspect="1"/>
          </p:cNvPicPr>
          <p:nvPr/>
        </p:nvPicPr>
        <p:blipFill>
          <a:blip r:embed="rId2"/>
          <a:stretch>
            <a:fillRect/>
          </a:stretch>
        </p:blipFill>
        <p:spPr>
          <a:xfrm>
            <a:off x="812800" y="482601"/>
            <a:ext cx="1524000" cy="286292"/>
          </a:xfrm>
          <a:prstGeom prst="rect">
            <a:avLst/>
          </a:prstGeom>
          <a:ln w="12700">
            <a:miter lim="400000"/>
          </a:ln>
        </p:spPr>
      </p:pic>
      <p:sp>
        <p:nvSpPr>
          <p:cNvPr id="50" name="Rectangle"/>
          <p:cNvSpPr/>
          <p:nvPr/>
        </p:nvSpPr>
        <p:spPr>
          <a:xfrm>
            <a:off x="-147383" y="-139259"/>
            <a:ext cx="12486765" cy="7136517"/>
          </a:xfrm>
          <a:prstGeom prst="rect">
            <a:avLst/>
          </a:prstGeom>
          <a:solidFill>
            <a:srgbClr val="B8C8C0"/>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51" name="Picture 4" descr="Picture 4"/>
          <p:cNvPicPr>
            <a:picLocks noChangeAspect="1"/>
          </p:cNvPicPr>
          <p:nvPr/>
        </p:nvPicPr>
        <p:blipFill>
          <a:blip r:embed="rId2"/>
          <a:stretch>
            <a:fillRect/>
          </a:stretch>
        </p:blipFill>
        <p:spPr>
          <a:xfrm>
            <a:off x="334127" y="254190"/>
            <a:ext cx="1107141" cy="207983"/>
          </a:xfrm>
          <a:prstGeom prst="rect">
            <a:avLst/>
          </a:prstGeom>
          <a:ln w="12700">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41767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ype="tx">
  <p:cSld name="Blank">
    <p:spTree>
      <p:nvGrpSpPr>
        <p:cNvPr id="1" name="Shape 16"/>
        <p:cNvGrpSpPr/>
        <p:nvPr/>
      </p:nvGrpSpPr>
      <p:grpSpPr>
        <a:xfrm>
          <a:off x="0" y="0"/>
          <a:ext cx="0" cy="0"/>
          <a:chOff x="0" y="0"/>
          <a:chExt cx="0" cy="0"/>
        </a:xfrm>
      </p:grpSpPr>
      <p:sp>
        <p:nvSpPr>
          <p:cNvPr id="17" name="Google Shape;17;p3"/>
          <p:cNvSpPr/>
          <p:nvPr/>
        </p:nvSpPr>
        <p:spPr>
          <a:xfrm>
            <a:off x="-27719" y="-164203"/>
            <a:ext cx="147883" cy="7186405"/>
          </a:xfrm>
          <a:prstGeom prst="rect">
            <a:avLst/>
          </a:prstGeom>
          <a:solidFill>
            <a:srgbClr val="FFFFFF"/>
          </a:solidFill>
          <a:ln>
            <a:noFill/>
          </a:ln>
          <a:effectLst>
            <a:outerShdw blurRad="342900" dist="105394" dir="5400000" rotWithShape="0">
              <a:srgbClr val="000000">
                <a:alpha val="3411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8" name="Google Shape;18;p3"/>
          <p:cNvSpPr/>
          <p:nvPr/>
        </p:nvSpPr>
        <p:spPr>
          <a:xfrm>
            <a:off x="-27719" y="3431746"/>
            <a:ext cx="147883" cy="1761652"/>
          </a:xfrm>
          <a:prstGeom prst="rect">
            <a:avLst/>
          </a:prstGeom>
          <a:solidFill>
            <a:srgbClr val="D9B2A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9" name="Google Shape;19;p3"/>
          <p:cNvSpPr/>
          <p:nvPr/>
        </p:nvSpPr>
        <p:spPr>
          <a:xfrm>
            <a:off x="-27719" y="1693256"/>
            <a:ext cx="147883" cy="1761653"/>
          </a:xfrm>
          <a:prstGeom prst="rect">
            <a:avLst/>
          </a:prstGeom>
          <a:solidFill>
            <a:srgbClr val="3D647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20" name="Google Shape;20;p3"/>
          <p:cNvSpPr/>
          <p:nvPr/>
        </p:nvSpPr>
        <p:spPr>
          <a:xfrm>
            <a:off x="-27719" y="5192813"/>
            <a:ext cx="147883" cy="1761652"/>
          </a:xfrm>
          <a:prstGeom prst="rect">
            <a:avLst/>
          </a:prstGeom>
          <a:solidFill>
            <a:srgbClr val="B8C8C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21" name="Google Shape;21;p3"/>
          <p:cNvSpPr/>
          <p:nvPr/>
        </p:nvSpPr>
        <p:spPr>
          <a:xfrm>
            <a:off x="-27719" y="-33944"/>
            <a:ext cx="147883" cy="1761653"/>
          </a:xfrm>
          <a:prstGeom prst="rect">
            <a:avLst/>
          </a:prstGeom>
          <a:solidFill>
            <a:srgbClr val="A75967"/>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22" name="Google Shape;22;p3"/>
          <p:cNvSpPr txBox="1">
            <a:spLocks noGrp="1"/>
          </p:cNvSpPr>
          <p:nvPr>
            <p:ph type="sldNum" idx="12"/>
          </p:nvPr>
        </p:nvSpPr>
        <p:spPr>
          <a:xfrm>
            <a:off x="8610601" y="6356350"/>
            <a:ext cx="458537" cy="477521"/>
          </a:xfrm>
          <a:prstGeom prst="rect">
            <a:avLst/>
          </a:prstGeom>
          <a:noFill/>
          <a:ln>
            <a:noFill/>
          </a:ln>
        </p:spPr>
        <p:txBody>
          <a:bodyPr spcFirstLastPara="1" wrap="square" lIns="45700" tIns="45700" rIns="45700" bIns="45700" anchor="t" anchorCtr="0">
            <a:spAutoFit/>
          </a:bodyPr>
          <a:lstStyle>
            <a:lvl1pPr marL="0" lvl="0" indent="0" algn="l">
              <a:spcBef>
                <a:spcPts val="0"/>
              </a:spcBef>
              <a:buNone/>
              <a:defRPr sz="2400"/>
            </a:lvl1pPr>
            <a:lvl2pPr marL="0" lvl="1" indent="0" algn="l">
              <a:spcBef>
                <a:spcPts val="0"/>
              </a:spcBef>
              <a:buNone/>
              <a:defRPr sz="2400"/>
            </a:lvl2pPr>
            <a:lvl3pPr marL="0" lvl="2" indent="0" algn="l">
              <a:spcBef>
                <a:spcPts val="0"/>
              </a:spcBef>
              <a:buNone/>
              <a:defRPr sz="2400"/>
            </a:lvl3pPr>
            <a:lvl4pPr marL="0" lvl="3" indent="0" algn="l">
              <a:spcBef>
                <a:spcPts val="0"/>
              </a:spcBef>
              <a:buNone/>
              <a:defRPr sz="2400"/>
            </a:lvl4pPr>
            <a:lvl5pPr marL="0" lvl="4" indent="0" algn="l">
              <a:spcBef>
                <a:spcPts val="0"/>
              </a:spcBef>
              <a:buNone/>
              <a:defRPr sz="2400"/>
            </a:lvl5pPr>
            <a:lvl6pPr marL="0" lvl="5" indent="0" algn="l">
              <a:spcBef>
                <a:spcPts val="0"/>
              </a:spcBef>
              <a:buNone/>
              <a:defRPr sz="2400"/>
            </a:lvl6pPr>
            <a:lvl7pPr marL="0" lvl="6" indent="0" algn="l">
              <a:spcBef>
                <a:spcPts val="0"/>
              </a:spcBef>
              <a:buNone/>
              <a:defRPr sz="2400"/>
            </a:lvl7pPr>
            <a:lvl8pPr marL="0" lvl="7" indent="0" algn="l">
              <a:spcBef>
                <a:spcPts val="0"/>
              </a:spcBef>
              <a:buNone/>
              <a:defRPr sz="2400"/>
            </a:lvl8pPr>
            <a:lvl9pPr marL="0" lvl="8" indent="0" algn="l">
              <a:spcBef>
                <a:spcPts val="0"/>
              </a:spcBef>
              <a:buNone/>
              <a:defRPr sz="2400"/>
            </a:lvl9pPr>
          </a:lstStyle>
          <a:p>
            <a:pPr marL="0" lvl="0" indent="0" algn="l" rtl="0">
              <a:spcBef>
                <a:spcPts val="0"/>
              </a:spcBef>
              <a:spcAft>
                <a:spcPts val="0"/>
              </a:spcAft>
              <a:buNone/>
            </a:pPr>
            <a:fld id="{00000000-1234-1234-1234-123412341234}" type="slidenum">
              <a:rPr lang="en-US"/>
              <a:t>‹#›</a:t>
            </a:fld>
            <a:endParaRPr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9501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E01D-DC97-4F02-A9C6-0303166EE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32F26-1FD6-4B98-9267-1845CE1833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53272-0806-49A7-B9CE-D7E663F5C48E}"/>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5" name="Footer Placeholder 4">
            <a:extLst>
              <a:ext uri="{FF2B5EF4-FFF2-40B4-BE49-F238E27FC236}">
                <a16:creationId xmlns:a16="http://schemas.microsoft.com/office/drawing/2014/main" id="{7A18D024-54BF-464E-9EAB-BC33665F4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95FC8-FB67-4355-936F-97981F40F261}"/>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310687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E099-BF1C-42BC-9258-D7D5E29ED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E4834-B8FB-4DE5-9711-8B72CA5A0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225756-7E9E-4AB0-A185-DB6C4F2CE479}"/>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5" name="Footer Placeholder 4">
            <a:extLst>
              <a:ext uri="{FF2B5EF4-FFF2-40B4-BE49-F238E27FC236}">
                <a16:creationId xmlns:a16="http://schemas.microsoft.com/office/drawing/2014/main" id="{6F0E3E5B-2D02-4537-9395-9FF8D0DD0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87FCD-6EF4-416A-A2BA-A44E987C0246}"/>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2541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A7BB-3E0C-4AB1-8340-8E5ACE5EA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FA2D1-7921-47F5-A8F5-ACA5062C59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D993A-5FB0-4393-987C-66B95F44F6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3FD8C5-B378-4982-BD63-984A2D7331AB}"/>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6" name="Footer Placeholder 5">
            <a:extLst>
              <a:ext uri="{FF2B5EF4-FFF2-40B4-BE49-F238E27FC236}">
                <a16:creationId xmlns:a16="http://schemas.microsoft.com/office/drawing/2014/main" id="{E05F3F4B-FBDF-4469-A176-C8C553667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F7782-B146-4C23-AA05-34F40A111B1E}"/>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27737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AAE7-546D-4CAD-A84C-DFDFEFF542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560FB-5A1C-4A81-AF69-19731C861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34B10-53B4-4226-A0E1-3C2508DF8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E3F34-C182-43C8-AB39-496C08D5F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A3E82A-7549-492D-9352-FD0AA8BEB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7A266-6B1B-4672-BBE1-09FF9DD5B931}"/>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8" name="Footer Placeholder 7">
            <a:extLst>
              <a:ext uri="{FF2B5EF4-FFF2-40B4-BE49-F238E27FC236}">
                <a16:creationId xmlns:a16="http://schemas.microsoft.com/office/drawing/2014/main" id="{DA89B687-2203-4F10-8F79-73745AD957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BA25E1-12A2-4706-94A5-D0B5D2DD2D33}"/>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42588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733F-CC71-4DBB-8B17-C89613E49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8EC0A0-C1E2-4617-8073-CFB008D25642}"/>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4" name="Footer Placeholder 3">
            <a:extLst>
              <a:ext uri="{FF2B5EF4-FFF2-40B4-BE49-F238E27FC236}">
                <a16:creationId xmlns:a16="http://schemas.microsoft.com/office/drawing/2014/main" id="{F550AE33-9D1B-4B24-BBD6-A39DE77A62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CCC2A6-D50F-4B1B-BBB1-56B5EF24590B}"/>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95706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20988-996B-4EF0-8656-91A6021AF2EA}"/>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3" name="Footer Placeholder 2">
            <a:extLst>
              <a:ext uri="{FF2B5EF4-FFF2-40B4-BE49-F238E27FC236}">
                <a16:creationId xmlns:a16="http://schemas.microsoft.com/office/drawing/2014/main" id="{89DB18AE-821C-46AF-83A2-24C67D430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7A5614-EFEF-4D63-A8A9-414205ADE708}"/>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25932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4AB4-7B4D-4A25-A63A-D4D1E7A52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07C72-8381-4898-84E5-626587137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83076E-6789-407E-885C-C0F0B79AE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63151-AA17-48BB-8803-85C55815F9CC}"/>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6" name="Footer Placeholder 5">
            <a:extLst>
              <a:ext uri="{FF2B5EF4-FFF2-40B4-BE49-F238E27FC236}">
                <a16:creationId xmlns:a16="http://schemas.microsoft.com/office/drawing/2014/main" id="{A2002D44-DAF3-4879-997E-0DE68A10A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AC96C-C260-4811-B2FA-C58DFD0E6B67}"/>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242623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DE53-E682-4357-8125-86DE92DBF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8AD2B6-D2E4-436F-8EA7-DF004558B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1019A3-2FB9-46BF-8B8B-8F51783AA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04FD7-19FB-4324-8745-BDE627051FA1}"/>
              </a:ext>
            </a:extLst>
          </p:cNvPr>
          <p:cNvSpPr>
            <a:spLocks noGrp="1"/>
          </p:cNvSpPr>
          <p:nvPr>
            <p:ph type="dt" sz="half" idx="10"/>
          </p:nvPr>
        </p:nvSpPr>
        <p:spPr/>
        <p:txBody>
          <a:bodyPr/>
          <a:lstStyle/>
          <a:p>
            <a:fld id="{0A92947D-9199-4244-80B8-8250FC7986C0}" type="datetimeFigureOut">
              <a:rPr lang="en-US" smtClean="0"/>
              <a:t>4/12/2023</a:t>
            </a:fld>
            <a:endParaRPr lang="en-US"/>
          </a:p>
        </p:txBody>
      </p:sp>
      <p:sp>
        <p:nvSpPr>
          <p:cNvPr id="6" name="Footer Placeholder 5">
            <a:extLst>
              <a:ext uri="{FF2B5EF4-FFF2-40B4-BE49-F238E27FC236}">
                <a16:creationId xmlns:a16="http://schemas.microsoft.com/office/drawing/2014/main" id="{97ADFB09-440C-43A1-AC93-9C083D5B1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6AF1F-AC2E-4878-9ABA-B5EC9F42A85C}"/>
              </a:ext>
            </a:extLst>
          </p:cNvPr>
          <p:cNvSpPr>
            <a:spLocks noGrp="1"/>
          </p:cNvSpPr>
          <p:nvPr>
            <p:ph type="sldNum" sz="quarter" idx="12"/>
          </p:nvPr>
        </p:nvSpPr>
        <p:spPr/>
        <p:txBody>
          <a:bodyPr/>
          <a:lstStyle/>
          <a:p>
            <a:fld id="{CAD7AAD9-E03D-4CE4-9D9A-1E8081E6B292}" type="slidenum">
              <a:rPr lang="en-US" smtClean="0"/>
              <a:t>‹#›</a:t>
            </a:fld>
            <a:endParaRPr lang="en-US"/>
          </a:p>
        </p:txBody>
      </p:sp>
    </p:spTree>
    <p:extLst>
      <p:ext uri="{BB962C8B-B14F-4D97-AF65-F5344CB8AC3E}">
        <p14:creationId xmlns:p14="http://schemas.microsoft.com/office/powerpoint/2010/main" val="150298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D320E7-9744-4897-83A0-621C21D82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1F225-1FF9-4ACB-8E16-DF3634FBA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16F3F-10A3-45D5-A256-0BFF75B70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2947D-9199-4244-80B8-8250FC7986C0}" type="datetimeFigureOut">
              <a:rPr lang="en-US" smtClean="0"/>
              <a:t>4/12/2023</a:t>
            </a:fld>
            <a:endParaRPr lang="en-US"/>
          </a:p>
        </p:txBody>
      </p:sp>
      <p:sp>
        <p:nvSpPr>
          <p:cNvPr id="5" name="Footer Placeholder 4">
            <a:extLst>
              <a:ext uri="{FF2B5EF4-FFF2-40B4-BE49-F238E27FC236}">
                <a16:creationId xmlns:a16="http://schemas.microsoft.com/office/drawing/2014/main" id="{54BDC986-1CFB-4D5A-ABF9-DDAD0695E8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4346E-7B93-40C4-A426-18C405336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7AAD9-E03D-4CE4-9D9A-1E8081E6B292}" type="slidenum">
              <a:rPr lang="en-US" smtClean="0"/>
              <a:t>‹#›</a:t>
            </a:fld>
            <a:endParaRPr lang="en-US"/>
          </a:p>
        </p:txBody>
      </p:sp>
    </p:spTree>
    <p:extLst>
      <p:ext uri="{BB962C8B-B14F-4D97-AF65-F5344CB8AC3E}">
        <p14:creationId xmlns:p14="http://schemas.microsoft.com/office/powerpoint/2010/main" val="347907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8330" y="311"/>
            <a:ext cx="12228659" cy="5474040"/>
          </a:xfrm>
          <a:prstGeom prst="rect">
            <a:avLst/>
          </a:prstGeom>
          <a:solidFill>
            <a:srgbClr val="A75967"/>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3" name="AAPLOG Logo Icon_White.png" descr="AAPLOG Logo Icon_White.png"/>
          <p:cNvPicPr>
            <a:picLocks noChangeAspect="1"/>
          </p:cNvPicPr>
          <p:nvPr/>
        </p:nvPicPr>
        <p:blipFill>
          <a:blip r:embed="rId6">
            <a:alphaModFix amt="6441"/>
          </a:blip>
          <a:stretch>
            <a:fillRect/>
          </a:stretch>
        </p:blipFill>
        <p:spPr>
          <a:xfrm>
            <a:off x="-1953165" y="-1294143"/>
            <a:ext cx="10746860" cy="9446285"/>
          </a:xfrm>
          <a:prstGeom prst="rect">
            <a:avLst/>
          </a:prstGeom>
          <a:ln w="12700">
            <a:miter lim="400000"/>
          </a:ln>
        </p:spPr>
      </p:pic>
      <p:sp>
        <p:nvSpPr>
          <p:cNvPr id="4" name="Rectangle"/>
          <p:cNvSpPr/>
          <p:nvPr/>
        </p:nvSpPr>
        <p:spPr>
          <a:xfrm>
            <a:off x="-119674" y="-18354"/>
            <a:ext cx="12431347" cy="167868"/>
          </a:xfrm>
          <a:prstGeom prst="rect">
            <a:avLst/>
          </a:prstGeom>
          <a:solidFill>
            <a:srgbClr val="D9B2A3"/>
          </a:solidFill>
          <a:ln w="12700">
            <a:miter lim="400000"/>
          </a:ln>
        </p:spPr>
        <p:txBody>
          <a:bodyPr lIns="0" tIns="0" rIns="0" bIns="0" anchor="ctr"/>
          <a:lstStyle/>
          <a:p>
            <a:pPr algn="ctr" defTabSz="1100639">
              <a:defRPr sz="3200">
                <a:solidFill>
                  <a:srgbClr val="FFFFFF"/>
                </a:solidFill>
                <a:latin typeface="Helvetica Neue Medium"/>
                <a:ea typeface="Helvetica Neue Medium"/>
                <a:cs typeface="Helvetica Neue Medium"/>
                <a:sym typeface="Helvetica Neue Medium"/>
              </a:defRPr>
            </a:pPr>
            <a:endParaRPr sz="4267"/>
          </a:p>
        </p:txBody>
      </p:sp>
      <p:pic>
        <p:nvPicPr>
          <p:cNvPr id="5" name="AAPLOG Logotype Color 80black.pdf" descr="AAPLOG Logotype Color 80black.pdf"/>
          <p:cNvPicPr>
            <a:picLocks noChangeAspect="1"/>
          </p:cNvPicPr>
          <p:nvPr/>
        </p:nvPicPr>
        <p:blipFill>
          <a:blip r:embed="rId7"/>
          <a:stretch>
            <a:fillRect/>
          </a:stretch>
        </p:blipFill>
        <p:spPr>
          <a:xfrm>
            <a:off x="712955" y="5919113"/>
            <a:ext cx="2214392" cy="507984"/>
          </a:xfrm>
          <a:prstGeom prst="rect">
            <a:avLst/>
          </a:prstGeom>
          <a:ln w="12700">
            <a:miter lim="400000"/>
          </a:ln>
        </p:spPr>
      </p:pic>
      <p:sp>
        <p:nvSpPr>
          <p:cNvPr id="6" name="Title Text"/>
          <p:cNvSpPr txBox="1">
            <a:spLocks noGrp="1"/>
          </p:cNvSpPr>
          <p:nvPr>
            <p:ph type="title"/>
          </p:nvPr>
        </p:nvSpPr>
        <p:spPr>
          <a:xfrm>
            <a:off x="609600" y="92075"/>
            <a:ext cx="10972800" cy="150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393598" y="6187073"/>
            <a:ext cx="344002"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a:t>
            </a:fld>
            <a:endParaRPr/>
          </a:p>
        </p:txBody>
      </p:sp>
    </p:spTree>
    <p:extLst>
      <p:ext uri="{BB962C8B-B14F-4D97-AF65-F5344CB8AC3E}">
        <p14:creationId xmlns:p14="http://schemas.microsoft.com/office/powerpoint/2010/main" val="663235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txStyles>
    <p:titleStyle>
      <a:lvl1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353"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881" marR="0" indent="-342881"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32" marR="0" indent="-326556"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138" marR="0" indent="-304784"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273"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450"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627"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805"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5982"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158" marR="0" indent="-365742" algn="l" defTabSz="914353" rtl="0" latinLnBrk="0">
        <a:lnSpc>
          <a:spcPct val="100000"/>
        </a:lnSpc>
        <a:spcBef>
          <a:spcPts val="667"/>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609585"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121917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828754"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2438339"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3047924"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3657509"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4267093"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4876678"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
          <p:cNvSpPr/>
          <p:nvPr/>
        </p:nvSpPr>
        <p:spPr>
          <a:xfrm>
            <a:off x="-27719" y="-164203"/>
            <a:ext cx="147883" cy="7186405"/>
          </a:xfrm>
          <a:prstGeom prst="rect">
            <a:avLst/>
          </a:prstGeom>
          <a:solidFill>
            <a:srgbClr val="FFFFFF"/>
          </a:solidFill>
          <a:ln>
            <a:noFill/>
          </a:ln>
          <a:effectLst>
            <a:outerShdw blurRad="342900" dist="105394" dir="5400000" rotWithShape="0">
              <a:srgbClr val="000000">
                <a:alpha val="34117"/>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pic>
        <p:nvPicPr>
          <p:cNvPr id="7" name="Google Shape;7;p2" descr="Picture 12"/>
          <p:cNvPicPr preferRelativeResize="0"/>
          <p:nvPr/>
        </p:nvPicPr>
        <p:blipFill rotWithShape="1">
          <a:blip r:embed="rId3">
            <a:alphaModFix/>
          </a:blip>
          <a:srcRect/>
          <a:stretch/>
        </p:blipFill>
        <p:spPr>
          <a:xfrm>
            <a:off x="2498591" y="0"/>
            <a:ext cx="9693411" cy="6858000"/>
          </a:xfrm>
          <a:prstGeom prst="rect">
            <a:avLst/>
          </a:prstGeom>
          <a:noFill/>
          <a:ln>
            <a:noFill/>
          </a:ln>
        </p:spPr>
      </p:pic>
      <p:pic>
        <p:nvPicPr>
          <p:cNvPr id="8" name="Google Shape;8;p2" descr="Picture 4"/>
          <p:cNvPicPr preferRelativeResize="0"/>
          <p:nvPr/>
        </p:nvPicPr>
        <p:blipFill rotWithShape="1">
          <a:blip r:embed="rId4">
            <a:alphaModFix/>
          </a:blip>
          <a:srcRect/>
          <a:stretch/>
        </p:blipFill>
        <p:spPr>
          <a:xfrm>
            <a:off x="314014" y="279095"/>
            <a:ext cx="1181236" cy="222541"/>
          </a:xfrm>
          <a:prstGeom prst="rect">
            <a:avLst/>
          </a:prstGeom>
          <a:noFill/>
          <a:ln>
            <a:noFill/>
          </a:ln>
        </p:spPr>
      </p:pic>
      <p:sp>
        <p:nvSpPr>
          <p:cNvPr id="9" name="Google Shape;9;p2"/>
          <p:cNvSpPr/>
          <p:nvPr/>
        </p:nvSpPr>
        <p:spPr>
          <a:xfrm>
            <a:off x="-27719" y="3431746"/>
            <a:ext cx="147883" cy="1761652"/>
          </a:xfrm>
          <a:prstGeom prst="rect">
            <a:avLst/>
          </a:prstGeom>
          <a:solidFill>
            <a:srgbClr val="D9B2A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0" name="Google Shape;10;p2"/>
          <p:cNvSpPr/>
          <p:nvPr/>
        </p:nvSpPr>
        <p:spPr>
          <a:xfrm>
            <a:off x="-27719" y="1693256"/>
            <a:ext cx="147883" cy="1761653"/>
          </a:xfrm>
          <a:prstGeom prst="rect">
            <a:avLst/>
          </a:prstGeom>
          <a:solidFill>
            <a:srgbClr val="3D647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1" name="Google Shape;11;p2"/>
          <p:cNvSpPr/>
          <p:nvPr/>
        </p:nvSpPr>
        <p:spPr>
          <a:xfrm>
            <a:off x="-27719" y="5192813"/>
            <a:ext cx="147883" cy="1761652"/>
          </a:xfrm>
          <a:prstGeom prst="rect">
            <a:avLst/>
          </a:prstGeom>
          <a:solidFill>
            <a:srgbClr val="B8C8C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2" name="Google Shape;12;p2"/>
          <p:cNvSpPr/>
          <p:nvPr/>
        </p:nvSpPr>
        <p:spPr>
          <a:xfrm>
            <a:off x="-27719" y="-33944"/>
            <a:ext cx="147883" cy="1761653"/>
          </a:xfrm>
          <a:prstGeom prst="rect">
            <a:avLst/>
          </a:prstGeom>
          <a:solidFill>
            <a:srgbClr val="A75967"/>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67" b="0" i="0" u="none" strike="noStrike" cap="none">
              <a:solidFill>
                <a:schemeClr val="dk1"/>
              </a:solidFill>
              <a:latin typeface="Helvetica Neue"/>
              <a:ea typeface="Helvetica Neue"/>
              <a:cs typeface="Helvetica Neue"/>
              <a:sym typeface="Helvetica Neue"/>
            </a:endParaRPr>
          </a:p>
        </p:txBody>
      </p:sp>
      <p:sp>
        <p:nvSpPr>
          <p:cNvPr id="13" name="Google Shape;13;p2"/>
          <p:cNvSpPr txBox="1">
            <a:spLocks noGrp="1"/>
          </p:cNvSpPr>
          <p:nvPr>
            <p:ph type="title"/>
          </p:nvPr>
        </p:nvSpPr>
        <p:spPr>
          <a:xfrm>
            <a:off x="609600" y="92075"/>
            <a:ext cx="10972800" cy="1508125"/>
          </a:xfrm>
          <a:prstGeom prst="rect">
            <a:avLst/>
          </a:prstGeom>
          <a:noFill/>
          <a:ln>
            <a:noFill/>
          </a:ln>
        </p:spPr>
        <p:txBody>
          <a:bodyPr spcFirstLastPara="1" wrap="square" lIns="45700" tIns="45700" rIns="45700" bIns="45700" anchor="ctr" anchorCtr="0">
            <a:noAutofit/>
          </a:bodyPr>
          <a:lstStyle>
            <a:lvl1pPr marR="0" lvl="0"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14" name="Google Shape;14;p2"/>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1pPr>
            <a:lvl2pPr marL="914400" marR="0" lvl="1"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5pPr>
            <a:lvl6pPr marL="2743200" marR="0" lvl="5"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6pPr>
            <a:lvl7pPr marL="3200400" marR="0" lvl="6"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7pPr>
            <a:lvl8pPr marL="3657600" marR="0" lvl="7"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8pPr>
            <a:lvl9pPr marL="4114800" marR="0" lvl="8"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5892800" y="6187073"/>
            <a:ext cx="2844800" cy="338554"/>
          </a:xfrm>
          <a:prstGeom prst="rect">
            <a:avLst/>
          </a:prstGeom>
          <a:noFill/>
          <a:ln>
            <a:noFill/>
          </a:ln>
        </p:spPr>
        <p:txBody>
          <a:bodyPr spcFirstLastPara="1" wrap="square" lIns="45700" tIns="45700" rIns="45700" bIns="45700" anchor="ctr" anchorCtr="0">
            <a:spAutoFit/>
          </a:bodyPr>
          <a:lstStyle>
            <a:lvl1pPr marL="0" marR="0" lvl="0" indent="0" algn="r" rtl="0">
              <a:spcBef>
                <a:spcPts val="0"/>
              </a:spcBef>
              <a:buNone/>
              <a:defRPr sz="1600" b="0" i="0" u="none" strike="noStrike" cap="none">
                <a:solidFill>
                  <a:schemeClr val="dk1"/>
                </a:solidFill>
                <a:latin typeface="Helvetica Neue"/>
                <a:ea typeface="Helvetica Neue"/>
                <a:cs typeface="Helvetica Neue"/>
                <a:sym typeface="Helvetica Neue"/>
              </a:defRPr>
            </a:lvl1pPr>
            <a:lvl2pPr marL="0" marR="0" lvl="1" indent="0" algn="r" rtl="0">
              <a:spcBef>
                <a:spcPts val="0"/>
              </a:spcBef>
              <a:buNone/>
              <a:defRPr sz="1600" b="0" i="0" u="none" strike="noStrike" cap="none">
                <a:solidFill>
                  <a:schemeClr val="dk1"/>
                </a:solidFill>
                <a:latin typeface="Helvetica Neue"/>
                <a:ea typeface="Helvetica Neue"/>
                <a:cs typeface="Helvetica Neue"/>
                <a:sym typeface="Helvetica Neue"/>
              </a:defRPr>
            </a:lvl2pPr>
            <a:lvl3pPr marL="0" marR="0" lvl="2" indent="0" algn="r" rtl="0">
              <a:spcBef>
                <a:spcPts val="0"/>
              </a:spcBef>
              <a:buNone/>
              <a:defRPr sz="1600" b="0" i="0" u="none" strike="noStrike" cap="none">
                <a:solidFill>
                  <a:schemeClr val="dk1"/>
                </a:solidFill>
                <a:latin typeface="Helvetica Neue"/>
                <a:ea typeface="Helvetica Neue"/>
                <a:cs typeface="Helvetica Neue"/>
                <a:sym typeface="Helvetica Neue"/>
              </a:defRPr>
            </a:lvl3pPr>
            <a:lvl4pPr marL="0" marR="0" lvl="3" indent="0" algn="r" rtl="0">
              <a:spcBef>
                <a:spcPts val="0"/>
              </a:spcBef>
              <a:buNone/>
              <a:defRPr sz="1600" b="0" i="0" u="none" strike="noStrike" cap="none">
                <a:solidFill>
                  <a:schemeClr val="dk1"/>
                </a:solidFill>
                <a:latin typeface="Helvetica Neue"/>
                <a:ea typeface="Helvetica Neue"/>
                <a:cs typeface="Helvetica Neue"/>
                <a:sym typeface="Helvetica Neue"/>
              </a:defRPr>
            </a:lvl4pPr>
            <a:lvl5pPr marL="0" marR="0" lvl="4" indent="0" algn="r" rtl="0">
              <a:spcBef>
                <a:spcPts val="0"/>
              </a:spcBef>
              <a:buNone/>
              <a:defRPr sz="1600" b="0" i="0" u="none" strike="noStrike" cap="none">
                <a:solidFill>
                  <a:schemeClr val="dk1"/>
                </a:solidFill>
                <a:latin typeface="Helvetica Neue"/>
                <a:ea typeface="Helvetica Neue"/>
                <a:cs typeface="Helvetica Neue"/>
                <a:sym typeface="Helvetica Neue"/>
              </a:defRPr>
            </a:lvl5pPr>
            <a:lvl6pPr marL="0" marR="0" lvl="5" indent="0" algn="r" rtl="0">
              <a:spcBef>
                <a:spcPts val="0"/>
              </a:spcBef>
              <a:buNone/>
              <a:defRPr sz="1600" b="0" i="0" u="none" strike="noStrike" cap="none">
                <a:solidFill>
                  <a:schemeClr val="dk1"/>
                </a:solidFill>
                <a:latin typeface="Helvetica Neue"/>
                <a:ea typeface="Helvetica Neue"/>
                <a:cs typeface="Helvetica Neue"/>
                <a:sym typeface="Helvetica Neue"/>
              </a:defRPr>
            </a:lvl6pPr>
            <a:lvl7pPr marL="0" marR="0" lvl="6" indent="0" algn="r" rtl="0">
              <a:spcBef>
                <a:spcPts val="0"/>
              </a:spcBef>
              <a:buNone/>
              <a:defRPr sz="1600" b="0" i="0" u="none" strike="noStrike" cap="none">
                <a:solidFill>
                  <a:schemeClr val="dk1"/>
                </a:solidFill>
                <a:latin typeface="Helvetica Neue"/>
                <a:ea typeface="Helvetica Neue"/>
                <a:cs typeface="Helvetica Neue"/>
                <a:sym typeface="Helvetica Neue"/>
              </a:defRPr>
            </a:lvl7pPr>
            <a:lvl8pPr marL="0" marR="0" lvl="7" indent="0" algn="r" rtl="0">
              <a:spcBef>
                <a:spcPts val="0"/>
              </a:spcBef>
              <a:buNone/>
              <a:defRPr sz="1600" b="0" i="0" u="none" strike="noStrike" cap="none">
                <a:solidFill>
                  <a:schemeClr val="dk1"/>
                </a:solidFill>
                <a:latin typeface="Helvetica Neue"/>
                <a:ea typeface="Helvetica Neue"/>
                <a:cs typeface="Helvetica Neue"/>
                <a:sym typeface="Helvetica Neue"/>
              </a:defRPr>
            </a:lvl8pPr>
            <a:lvl9pPr marL="0" marR="0" lvl="8" indent="0" algn="r" rtl="0">
              <a:spcBef>
                <a:spcPts val="0"/>
              </a:spcBef>
              <a:buNone/>
              <a:defRPr sz="1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8817844"/>
      </p:ext>
    </p:extLst>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dianapolis, February 2021"/>
          <p:cNvSpPr txBox="1"/>
          <p:nvPr/>
        </p:nvSpPr>
        <p:spPr>
          <a:xfrm>
            <a:off x="541053" y="2848055"/>
            <a:ext cx="9405352" cy="2188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3" tIns="67733" rIns="67733" bIns="67733">
            <a:spAutoFit/>
          </a:bodyPr>
          <a:lstStyle>
            <a:lvl1pPr defTabSz="825500">
              <a:defRPr sz="5000">
                <a:solidFill>
                  <a:srgbClr val="FFFFFF"/>
                </a:solidFill>
                <a:latin typeface="Acumin Pro"/>
                <a:ea typeface="Acumin Pro"/>
                <a:cs typeface="Acumin Pro"/>
                <a:sym typeface="Acumin Pro"/>
              </a:defRPr>
            </a:lvl1pPr>
          </a:lstStyle>
          <a:p>
            <a:pPr defTabSz="1100639" hangingPunct="0"/>
            <a:r>
              <a:rPr lang="en-US" sz="6667" kern="0" dirty="0"/>
              <a:t>Post-Roe Update and </a:t>
            </a:r>
          </a:p>
          <a:p>
            <a:pPr defTabSz="1100639" hangingPunct="0"/>
            <a:r>
              <a:rPr lang="en-US" sz="6667" kern="0" dirty="0"/>
              <a:t>Ending Pregnancy Ethically</a:t>
            </a:r>
            <a:endParaRPr sz="6667" kern="0" dirty="0"/>
          </a:p>
        </p:txBody>
      </p:sp>
      <p:sp>
        <p:nvSpPr>
          <p:cNvPr id="62" name="HIPPOCRATIC DINNER"/>
          <p:cNvSpPr txBox="1"/>
          <p:nvPr/>
        </p:nvSpPr>
        <p:spPr>
          <a:xfrm>
            <a:off x="574921" y="2337361"/>
            <a:ext cx="3275982" cy="547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3" tIns="67733" rIns="67733" bIns="67733" anchor="ctr">
            <a:spAutoFit/>
          </a:bodyPr>
          <a:lstStyle>
            <a:lvl1pPr defTabSz="825500">
              <a:defRPr sz="2000" spc="500">
                <a:solidFill>
                  <a:srgbClr val="FFFFFF"/>
                </a:solidFill>
                <a:latin typeface="Acumin Pro Light"/>
                <a:ea typeface="Acumin Pro Light"/>
                <a:cs typeface="Acumin Pro Light"/>
                <a:sym typeface="Acumin Pro Light"/>
              </a:defRPr>
            </a:lvl1pPr>
          </a:lstStyle>
          <a:p>
            <a:pPr defTabSz="1100639" hangingPunct="0"/>
            <a:r>
              <a:rPr lang="en-US" sz="2667" kern="0" spc="667" dirty="0"/>
              <a:t>JOURNAL CLUB</a:t>
            </a:r>
            <a:endParaRPr sz="2667" kern="0" spc="667"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636419"/>
            <a:ext cx="10155966" cy="4062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dirty="0">
                <a:latin typeface="Acumin Pro"/>
              </a:rPr>
              <a:t>100% of identified abortion providers in 29 states (56.8% complete data across the country including D.C.)</a:t>
            </a:r>
          </a:p>
          <a:p>
            <a:pPr marL="342900" indent="-342900" defTabSz="1219170" hangingPunct="0">
              <a:spcAft>
                <a:spcPts val="1200"/>
              </a:spcAft>
              <a:buFont typeface="Arial" panose="020B0604020202020204" pitchFamily="34" charset="0"/>
              <a:buChar char="•"/>
            </a:pPr>
            <a:r>
              <a:rPr lang="en-US" sz="2400" dirty="0">
                <a:latin typeface="Acumin Pro"/>
              </a:rPr>
              <a:t>The </a:t>
            </a:r>
            <a:r>
              <a:rPr lang="en-US" sz="2400" i="1" dirty="0">
                <a:latin typeface="Acumin Pro"/>
              </a:rPr>
              <a:t>estimated number of abortions provided by a clinician </a:t>
            </a:r>
            <a:r>
              <a:rPr lang="en-US" sz="2400" dirty="0">
                <a:latin typeface="Acumin Pro"/>
              </a:rPr>
              <a:t>decreased from 85,020 abortions in April 2022, before the decision, to 79,620 abortions in August 2022 (down 6%)</a:t>
            </a:r>
          </a:p>
          <a:p>
            <a:pPr marL="342900" indent="-342900" defTabSz="1219170" hangingPunct="0">
              <a:spcAft>
                <a:spcPts val="1200"/>
              </a:spcAft>
              <a:buFont typeface="Arial" panose="020B0604020202020204" pitchFamily="34" charset="0"/>
              <a:buChar char="•"/>
            </a:pPr>
            <a:r>
              <a:rPr lang="en-US" sz="2400" dirty="0">
                <a:latin typeface="Acumin Pro"/>
              </a:rPr>
              <a:t>Since </a:t>
            </a:r>
            <a:r>
              <a:rPr lang="en-US" sz="2400" i="1" dirty="0">
                <a:latin typeface="Acumin Pro"/>
              </a:rPr>
              <a:t>Dobbs</a:t>
            </a:r>
            <a:r>
              <a:rPr lang="en-US" sz="2400" dirty="0">
                <a:latin typeface="Acumin Pro"/>
              </a:rPr>
              <a:t> decision, there were 5,270 fewer abortions in July and 5,400 fewer in August compared to April (10,670 in 2 months)</a:t>
            </a:r>
          </a:p>
          <a:p>
            <a:pPr marL="342900" indent="-342900" defTabSz="1219170" hangingPunct="0">
              <a:spcAft>
                <a:spcPts val="1200"/>
              </a:spcAft>
              <a:buFont typeface="Arial" panose="020B0604020202020204" pitchFamily="34" charset="0"/>
              <a:buChar char="•"/>
            </a:pPr>
            <a:r>
              <a:rPr lang="en-US" sz="2400" dirty="0">
                <a:latin typeface="Acumin Pro"/>
              </a:rPr>
              <a:t>The national abortion rate decreased from 14 per 1,000 women of reproductive age1 in April to 13 per 1,000 in August.</a:t>
            </a:r>
          </a:p>
        </p:txBody>
      </p:sp>
      <p:sp>
        <p:nvSpPr>
          <p:cNvPr id="4" name="TextBox 3">
            <a:extLst>
              <a:ext uri="{FF2B5EF4-FFF2-40B4-BE49-F238E27FC236}">
                <a16:creationId xmlns:a16="http://schemas.microsoft.com/office/drawing/2014/main" id="{16274A22-0605-1652-273C-054E546970B8}"/>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884791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193068"/>
            <a:ext cx="10155966" cy="4062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dirty="0">
                <a:latin typeface="Acumin Pro"/>
              </a:rPr>
              <a:t>Abortions provided by virtual-only clinics increased from 2,830 in April 2022 (3% of total abortions), before the decision, to 3,780 in August 2022 (4.7% of all abortions, abortions provided from virtual-only services up 33%)</a:t>
            </a:r>
          </a:p>
          <a:p>
            <a:pPr marL="342900" indent="-342900" defTabSz="1219170" hangingPunct="0">
              <a:spcAft>
                <a:spcPts val="1200"/>
              </a:spcAft>
              <a:buFont typeface="Arial" panose="020B0604020202020204" pitchFamily="34" charset="0"/>
              <a:buChar char="•"/>
            </a:pPr>
            <a:r>
              <a:rPr lang="en-US" sz="2400" dirty="0">
                <a:latin typeface="Acumin Pro"/>
              </a:rPr>
              <a:t>The </a:t>
            </a:r>
            <a:r>
              <a:rPr lang="en-US" sz="2400" i="1" dirty="0">
                <a:latin typeface="Acumin Pro"/>
              </a:rPr>
              <a:t>estimated number of abortions provided by a clinician</a:t>
            </a:r>
            <a:r>
              <a:rPr lang="en-US" sz="2400" dirty="0">
                <a:latin typeface="Acumin Pro"/>
              </a:rPr>
              <a:t> in states that significantly regulate abortion (e.g. after 6-weeks) decreased from 8,500 abortions in April to 460 in August 2022.</a:t>
            </a:r>
          </a:p>
          <a:p>
            <a:pPr marL="342900" indent="-342900" defTabSz="1219170" hangingPunct="0">
              <a:spcAft>
                <a:spcPts val="1200"/>
              </a:spcAft>
              <a:buFont typeface="Arial" panose="020B0604020202020204" pitchFamily="34" charset="0"/>
              <a:buChar char="•"/>
            </a:pPr>
            <a:r>
              <a:rPr lang="en-US" sz="2400" dirty="0">
                <a:latin typeface="Acumin Pro"/>
              </a:rPr>
              <a:t>In states with significant regulation, there were 7,870 fewer abortions in July and 8,040 fewer in August (total of 15,910 fewer abortions, down 95%)</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Questions we should ask: What are those residual 460/5% of abortions??</a:t>
            </a:r>
          </a:p>
        </p:txBody>
      </p:sp>
      <p:sp>
        <p:nvSpPr>
          <p:cNvPr id="5" name="TextBox 4">
            <a:extLst>
              <a:ext uri="{FF2B5EF4-FFF2-40B4-BE49-F238E27FC236}">
                <a16:creationId xmlns:a16="http://schemas.microsoft.com/office/drawing/2014/main" id="{091832C2-ADE9-62FA-0E66-267D289F09A4}"/>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1354837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193068"/>
            <a:ext cx="10155966" cy="3170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dirty="0">
                <a:latin typeface="Acumin Pro"/>
              </a:rPr>
              <a:t>In states with some regulation, the </a:t>
            </a:r>
            <a:r>
              <a:rPr lang="en-US" sz="2400" i="1" dirty="0">
                <a:latin typeface="Acumin Pro"/>
              </a:rPr>
              <a:t>estimated number of abortions provided by a clinician</a:t>
            </a:r>
            <a:r>
              <a:rPr lang="en-US" sz="2400" dirty="0">
                <a:latin typeface="Acumin Pro"/>
              </a:rPr>
              <a:t> decreased from 13,850 abortions in April to 9,390 abortions in August 2022.</a:t>
            </a:r>
          </a:p>
          <a:p>
            <a:pPr marL="342900" indent="-342900" defTabSz="1219170" hangingPunct="0">
              <a:spcAft>
                <a:spcPts val="1200"/>
              </a:spcAft>
              <a:buFont typeface="Arial" panose="020B0604020202020204" pitchFamily="34" charset="0"/>
              <a:buChar char="•"/>
            </a:pPr>
            <a:r>
              <a:rPr lang="en-US" sz="2400" dirty="0">
                <a:latin typeface="Acumin Pro"/>
              </a:rPr>
              <a:t>Since </a:t>
            </a:r>
            <a:r>
              <a:rPr lang="en-US" sz="2400" i="1" dirty="0">
                <a:latin typeface="Acumin Pro"/>
              </a:rPr>
              <a:t>Dobbs</a:t>
            </a:r>
            <a:r>
              <a:rPr lang="en-US" sz="2400" dirty="0">
                <a:latin typeface="Acumin Pro"/>
              </a:rPr>
              <a:t>, in states with some regulation, there were 2,160 fewer abortions in July and 4,460 fewer in August (total of 6,620 fewer abortions, down 32%).</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Questions we should ask: What are those residual 9390/68% of abortions, and why do states with significant regulation think they can do fewer?</a:t>
            </a:r>
          </a:p>
        </p:txBody>
      </p:sp>
      <p:sp>
        <p:nvSpPr>
          <p:cNvPr id="5" name="TextBox 4">
            <a:extLst>
              <a:ext uri="{FF2B5EF4-FFF2-40B4-BE49-F238E27FC236}">
                <a16:creationId xmlns:a16="http://schemas.microsoft.com/office/drawing/2014/main" id="{91EB1187-8F30-C508-E373-069D5136AB46}"/>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4049191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193068"/>
            <a:ext cx="10155966"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dirty="0">
                <a:latin typeface="Acumin Pro"/>
              </a:rPr>
              <a:t>In states that are not regulating abortion at all or with minimal regulation, abortions increased from 62,600 abortions in April to 69,740 abortions in August 2022.</a:t>
            </a:r>
          </a:p>
          <a:p>
            <a:pPr marL="342900" indent="-342900" defTabSz="1219170" hangingPunct="0">
              <a:spcAft>
                <a:spcPts val="1200"/>
              </a:spcAft>
              <a:buFont typeface="Arial" panose="020B0604020202020204" pitchFamily="34" charset="0"/>
              <a:buChar char="•"/>
            </a:pPr>
            <a:r>
              <a:rPr lang="en-US" sz="2400" dirty="0">
                <a:latin typeface="Acumin Pro"/>
              </a:rPr>
              <a:t>Since </a:t>
            </a:r>
            <a:r>
              <a:rPr lang="en-US" sz="2400" i="1" dirty="0">
                <a:latin typeface="Acumin Pro"/>
              </a:rPr>
              <a:t>Dobbs, </a:t>
            </a:r>
            <a:r>
              <a:rPr lang="en-US" sz="2400" dirty="0">
                <a:latin typeface="Acumin Pro"/>
              </a:rPr>
              <a:t>there were 4,840 more abortions in July and 7,140 more in August (11,980 excess abortions, up 11%)</a:t>
            </a:r>
          </a:p>
          <a:p>
            <a:pPr marL="342900" indent="-342900" defTabSz="1219170" hangingPunct="0">
              <a:spcAft>
                <a:spcPts val="1200"/>
              </a:spcAft>
              <a:buFont typeface="Arial" panose="020B0604020202020204" pitchFamily="34" charset="0"/>
              <a:buChar char="•"/>
            </a:pPr>
            <a:r>
              <a:rPr lang="en-US" sz="2400" dirty="0">
                <a:latin typeface="Acumin Pro"/>
              </a:rPr>
              <a:t>Questions we should ask: 11.98k – (6.62k + 15.91k) = 10.55k</a:t>
            </a:r>
            <a:br>
              <a:rPr lang="en-US" sz="2400" dirty="0">
                <a:latin typeface="Acumin Pro"/>
              </a:rPr>
            </a:br>
            <a:r>
              <a:rPr lang="en-US" sz="2400" dirty="0">
                <a:latin typeface="Acumin Pro"/>
              </a:rPr>
              <a:t>We are doing without 10,550 abortions. How are we doing? Are women safe? Are communities meeting their needs?</a:t>
            </a:r>
          </a:p>
        </p:txBody>
      </p:sp>
      <p:sp>
        <p:nvSpPr>
          <p:cNvPr id="6" name="TextBox 5">
            <a:extLst>
              <a:ext uri="{FF2B5EF4-FFF2-40B4-BE49-F238E27FC236}">
                <a16:creationId xmlns:a16="http://schemas.microsoft.com/office/drawing/2014/main" id="{670C7DED-E434-5DA7-E736-4FF3716322D4}"/>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737469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193068"/>
            <a:ext cx="10155966"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dirty="0">
                <a:latin typeface="Acumin Pro"/>
              </a:rPr>
              <a:t>States with the largest increase in estimated abortion provided by a clinician:</a:t>
            </a:r>
          </a:p>
          <a:p>
            <a:pPr marL="800100" lvl="1" indent="-342900" defTabSz="1219170" hangingPunct="0">
              <a:spcAft>
                <a:spcPts val="1200"/>
              </a:spcAft>
              <a:buFont typeface="Arial" panose="020B0604020202020204" pitchFamily="34" charset="0"/>
              <a:buChar char="•"/>
            </a:pPr>
            <a:r>
              <a:rPr lang="en-US" sz="2400" dirty="0">
                <a:latin typeface="Acumin Pro"/>
              </a:rPr>
              <a:t>North Carolina (37%)</a:t>
            </a:r>
          </a:p>
          <a:p>
            <a:pPr marL="800100" lvl="1" indent="-342900" defTabSz="1219170" hangingPunct="0">
              <a:spcAft>
                <a:spcPts val="1200"/>
              </a:spcAft>
              <a:buFont typeface="Arial" panose="020B0604020202020204" pitchFamily="34" charset="0"/>
              <a:buChar char="•"/>
            </a:pPr>
            <a:r>
              <a:rPr lang="en-US" sz="2400" dirty="0">
                <a:latin typeface="Acumin Pro"/>
              </a:rPr>
              <a:t>Kansas (36%)</a:t>
            </a:r>
          </a:p>
          <a:p>
            <a:pPr marL="800100" lvl="1" indent="-342900" defTabSz="1219170" hangingPunct="0">
              <a:spcAft>
                <a:spcPts val="1200"/>
              </a:spcAft>
              <a:buFont typeface="Arial" panose="020B0604020202020204" pitchFamily="34" charset="0"/>
              <a:buChar char="•"/>
            </a:pPr>
            <a:r>
              <a:rPr lang="en-US" sz="2400" dirty="0">
                <a:latin typeface="Acumin Pro"/>
              </a:rPr>
              <a:t>Colorado (33%)</a:t>
            </a:r>
          </a:p>
          <a:p>
            <a:pPr marL="800100" lvl="1" indent="-342900" defTabSz="1219170" hangingPunct="0">
              <a:spcAft>
                <a:spcPts val="1200"/>
              </a:spcAft>
              <a:buFont typeface="Arial" panose="020B0604020202020204" pitchFamily="34" charset="0"/>
              <a:buChar char="•"/>
            </a:pPr>
            <a:r>
              <a:rPr lang="en-US" sz="2400" dirty="0">
                <a:latin typeface="Acumin Pro"/>
              </a:rPr>
              <a:t>Illinois (28%)</a:t>
            </a:r>
          </a:p>
          <a:p>
            <a:pPr marL="342900" indent="-342900" defTabSz="1219170" hangingPunct="0">
              <a:spcAft>
                <a:spcPts val="1200"/>
              </a:spcAft>
              <a:buFont typeface="Arial" panose="020B0604020202020204" pitchFamily="34" charset="0"/>
              <a:buChar char="•"/>
            </a:pPr>
            <a:r>
              <a:rPr lang="en-US" sz="2400" dirty="0">
                <a:latin typeface="Acumin Pro"/>
              </a:rPr>
              <a:t>Notable exceptions</a:t>
            </a:r>
          </a:p>
          <a:p>
            <a:pPr marL="800100" lvl="1" indent="-342900" defTabSz="1219170" hangingPunct="0">
              <a:spcAft>
                <a:spcPts val="1200"/>
              </a:spcAft>
              <a:buFont typeface="Arial" panose="020B0604020202020204" pitchFamily="34" charset="0"/>
              <a:buChar char="•"/>
            </a:pPr>
            <a:r>
              <a:rPr lang="en-US" sz="2400" dirty="0">
                <a:latin typeface="Acumin Pro"/>
              </a:rPr>
              <a:t>California (1% increase, 17k-18k/</a:t>
            </a:r>
            <a:r>
              <a:rPr lang="en-US" sz="2400" dirty="0" err="1">
                <a:latin typeface="Acumin Pro"/>
              </a:rPr>
              <a:t>mo</a:t>
            </a:r>
            <a:r>
              <a:rPr lang="en-US" sz="2400" dirty="0">
                <a:latin typeface="Acumin Pro"/>
              </a:rPr>
              <a:t>)</a:t>
            </a:r>
          </a:p>
          <a:p>
            <a:pPr marL="800100" lvl="1" indent="-342900" defTabSz="1219170" hangingPunct="0">
              <a:spcAft>
                <a:spcPts val="1200"/>
              </a:spcAft>
              <a:buFont typeface="Arial" panose="020B0604020202020204" pitchFamily="34" charset="0"/>
              <a:buChar char="•"/>
            </a:pPr>
            <a:r>
              <a:rPr lang="en-US" sz="2400" dirty="0">
                <a:latin typeface="Acumin Pro"/>
              </a:rPr>
              <a:t>Texas (2770 from October regulation to 10/</a:t>
            </a:r>
            <a:r>
              <a:rPr lang="en-US" sz="2400" dirty="0" err="1">
                <a:latin typeface="Acumin Pro"/>
              </a:rPr>
              <a:t>mo</a:t>
            </a:r>
            <a:r>
              <a:rPr lang="en-US" sz="2400" dirty="0">
                <a:latin typeface="Acumin Pro"/>
              </a:rPr>
              <a:t>)</a:t>
            </a:r>
          </a:p>
          <a:p>
            <a:pPr marL="800100" lvl="1" indent="-342900" defTabSz="1219170" hangingPunct="0">
              <a:spcAft>
                <a:spcPts val="1200"/>
              </a:spcAft>
              <a:buFont typeface="Arial" panose="020B0604020202020204" pitchFamily="34" charset="0"/>
              <a:buChar char="•"/>
            </a:pPr>
            <a:r>
              <a:rPr lang="en-US" sz="2400" dirty="0">
                <a:latin typeface="Acumin Pro"/>
              </a:rPr>
              <a:t>Oklahoma (510 from May regulation to 10/</a:t>
            </a:r>
            <a:r>
              <a:rPr lang="en-US" sz="2400" dirty="0" err="1">
                <a:latin typeface="Acumin Pro"/>
              </a:rPr>
              <a:t>mo</a:t>
            </a:r>
            <a:r>
              <a:rPr lang="en-US" sz="2400" dirty="0">
                <a:latin typeface="Acumin Pro"/>
              </a:rPr>
              <a:t>)</a:t>
            </a:r>
          </a:p>
        </p:txBody>
      </p:sp>
      <p:sp>
        <p:nvSpPr>
          <p:cNvPr id="5" name="TextBox 4">
            <a:extLst>
              <a:ext uri="{FF2B5EF4-FFF2-40B4-BE49-F238E27FC236}">
                <a16:creationId xmlns:a16="http://schemas.microsoft.com/office/drawing/2014/main" id="{1AE8D1E0-D503-5037-2944-8AD6049A4713}"/>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2143150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C65A25-51F3-7DEE-7D74-58E020B47AD8}"/>
              </a:ext>
            </a:extLst>
          </p:cNvPr>
          <p:cNvPicPr>
            <a:picLocks noChangeAspect="1"/>
          </p:cNvPicPr>
          <p:nvPr/>
        </p:nvPicPr>
        <p:blipFill>
          <a:blip r:embed="rId3"/>
          <a:stretch>
            <a:fillRect/>
          </a:stretch>
        </p:blipFill>
        <p:spPr>
          <a:xfrm>
            <a:off x="126381" y="170988"/>
            <a:ext cx="12059044" cy="5854390"/>
          </a:xfrm>
          <a:prstGeom prst="rect">
            <a:avLst/>
          </a:prstGeom>
        </p:spPr>
      </p:pic>
      <p:sp>
        <p:nvSpPr>
          <p:cNvPr id="4" name="TextBox 3">
            <a:extLst>
              <a:ext uri="{FF2B5EF4-FFF2-40B4-BE49-F238E27FC236}">
                <a16:creationId xmlns:a16="http://schemas.microsoft.com/office/drawing/2014/main" id="{4E1E4642-E352-7448-444B-1B862B908688}"/>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1434184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193068"/>
            <a:ext cx="1015596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spcBef>
                <a:spcPts val="1200"/>
              </a:spcBef>
            </a:pPr>
            <a:r>
              <a:rPr lang="en-US" sz="2400" dirty="0"/>
              <a:t>Abortion volatility example based on partisan court: Arizona</a:t>
            </a:r>
          </a:p>
        </p:txBody>
      </p:sp>
      <p:graphicFrame>
        <p:nvGraphicFramePr>
          <p:cNvPr id="7" name="Chart 6">
            <a:extLst>
              <a:ext uri="{FF2B5EF4-FFF2-40B4-BE49-F238E27FC236}">
                <a16:creationId xmlns:a16="http://schemas.microsoft.com/office/drawing/2014/main" id="{3BF933C2-5B99-C503-AEAF-BD729A821F7F}"/>
              </a:ext>
            </a:extLst>
          </p:cNvPr>
          <p:cNvGraphicFramePr/>
          <p:nvPr>
            <p:extLst>
              <p:ext uri="{D42A27DB-BD31-4B8C-83A1-F6EECF244321}">
                <p14:modId xmlns:p14="http://schemas.microsoft.com/office/powerpoint/2010/main" val="4146730154"/>
              </p:ext>
            </p:extLst>
          </p:nvPr>
        </p:nvGraphicFramePr>
        <p:xfrm>
          <a:off x="2914377" y="1995482"/>
          <a:ext cx="6323980" cy="417571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368082A-7053-9A12-C99B-F4FA1EF7FB70}"/>
              </a:ext>
            </a:extLst>
          </p:cNvPr>
          <p:cNvSpPr txBox="1"/>
          <p:nvPr/>
        </p:nvSpPr>
        <p:spPr>
          <a:xfrm>
            <a:off x="505260" y="6327286"/>
            <a:ext cx="79399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Graph approximated from data reported in the #WeCount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197631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F39DA-CD9A-C890-23AA-31D38768F0B3}"/>
              </a:ext>
            </a:extLst>
          </p:cNvPr>
          <p:cNvPicPr>
            <a:picLocks noChangeAspect="1"/>
          </p:cNvPicPr>
          <p:nvPr/>
        </p:nvPicPr>
        <p:blipFill>
          <a:blip r:embed="rId2"/>
          <a:stretch>
            <a:fillRect/>
          </a:stretch>
        </p:blipFill>
        <p:spPr>
          <a:xfrm>
            <a:off x="126381" y="832626"/>
            <a:ext cx="12058709" cy="4784721"/>
          </a:xfrm>
          <a:prstGeom prst="rect">
            <a:avLst/>
          </a:prstGeom>
        </p:spPr>
      </p:pic>
      <p:sp>
        <p:nvSpPr>
          <p:cNvPr id="4" name="TextBox 3">
            <a:extLst>
              <a:ext uri="{FF2B5EF4-FFF2-40B4-BE49-F238E27FC236}">
                <a16:creationId xmlns:a16="http://schemas.microsoft.com/office/drawing/2014/main" id="{67C44F04-2F85-634E-66D5-CE88B058EFAB}"/>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8719844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1134457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Results </a:t>
            </a:r>
          </a:p>
        </p:txBody>
      </p:sp>
      <p:sp>
        <p:nvSpPr>
          <p:cNvPr id="3" name="TextBox 2">
            <a:extLst>
              <a:ext uri="{FF2B5EF4-FFF2-40B4-BE49-F238E27FC236}">
                <a16:creationId xmlns:a16="http://schemas.microsoft.com/office/drawing/2014/main" id="{CD089511-1B04-4532-8E7D-B83AC2E6A56E}"/>
              </a:ext>
            </a:extLst>
          </p:cNvPr>
          <p:cNvSpPr txBox="1"/>
          <p:nvPr/>
        </p:nvSpPr>
        <p:spPr>
          <a:xfrm>
            <a:off x="593314" y="1193068"/>
            <a:ext cx="10155966" cy="2277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dirty="0">
                <a:latin typeface="Acumin Pro"/>
              </a:rPr>
              <a:t>The decline in abortions in states with significant regulation deepened (9990 to 12380) between July and August after </a:t>
            </a:r>
            <a:r>
              <a:rPr lang="en-US" sz="2400" i="1" dirty="0">
                <a:latin typeface="Acumin Pro"/>
              </a:rPr>
              <a:t>Dobbs</a:t>
            </a:r>
            <a:r>
              <a:rPr lang="en-US" sz="2400" dirty="0">
                <a:latin typeface="Acumin Pro"/>
              </a:rPr>
              <a:t>, suggesting against a kind of “rebound” effect as clinicians and policymakers understood their laws</a:t>
            </a:r>
          </a:p>
          <a:p>
            <a:pPr marL="342900" indent="-342900" defTabSz="1219170" hangingPunct="0">
              <a:spcAft>
                <a:spcPts val="1200"/>
              </a:spcAft>
              <a:buFont typeface="Arial" panose="020B0604020202020204" pitchFamily="34" charset="0"/>
              <a:buChar char="•"/>
            </a:pPr>
            <a:r>
              <a:rPr lang="en-US" sz="2400" dirty="0">
                <a:latin typeface="Acumin Pro"/>
              </a:rPr>
              <a:t>“People of color and people working to make ends meet have been impacted the most” (the South…but this was not a patient-level study)</a:t>
            </a:r>
          </a:p>
        </p:txBody>
      </p:sp>
      <p:sp>
        <p:nvSpPr>
          <p:cNvPr id="5" name="TextBox 4">
            <a:extLst>
              <a:ext uri="{FF2B5EF4-FFF2-40B4-BE49-F238E27FC236}">
                <a16:creationId xmlns:a16="http://schemas.microsoft.com/office/drawing/2014/main" id="{E8B9BCF4-2581-D6F0-C130-B6CE9EB2070C}"/>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9346699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Strengths</a:t>
            </a:r>
          </a:p>
        </p:txBody>
      </p:sp>
      <p:sp>
        <p:nvSpPr>
          <p:cNvPr id="3" name="TextBox 2">
            <a:extLst>
              <a:ext uri="{FF2B5EF4-FFF2-40B4-BE49-F238E27FC236}">
                <a16:creationId xmlns:a16="http://schemas.microsoft.com/office/drawing/2014/main" id="{CD089511-1B04-4532-8E7D-B83AC2E6A56E}"/>
              </a:ext>
            </a:extLst>
          </p:cNvPr>
          <p:cNvSpPr txBox="1"/>
          <p:nvPr/>
        </p:nvSpPr>
        <p:spPr>
          <a:xfrm>
            <a:off x="923861" y="1497875"/>
            <a:ext cx="10197622" cy="2277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First of its kind but not alone (CDC will collect this data as well although report it more slowly)</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Probably the only organization that could do this in a lean way, without sampling much more widely (e.g. sending out survey to every single ABOG diplomate)</a:t>
            </a:r>
          </a:p>
        </p:txBody>
      </p:sp>
    </p:spTree>
    <p:extLst>
      <p:ext uri="{BB962C8B-B14F-4D97-AF65-F5344CB8AC3E}">
        <p14:creationId xmlns:p14="http://schemas.microsoft.com/office/powerpoint/2010/main" val="30045479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AAPLOG-AudienceSegments.pdf" descr="AAPLOG-AudienceSegments.pdf"/>
          <p:cNvPicPr>
            <a:picLocks noChangeAspect="1"/>
          </p:cNvPicPr>
          <p:nvPr/>
        </p:nvPicPr>
        <p:blipFill>
          <a:blip r:embed="rId2"/>
          <a:srcRect l="59674" r="32426"/>
          <a:stretch>
            <a:fillRect/>
          </a:stretch>
        </p:blipFill>
        <p:spPr>
          <a:xfrm>
            <a:off x="4268349" y="753051"/>
            <a:ext cx="1020889" cy="4476547"/>
          </a:xfrm>
          <a:prstGeom prst="rect">
            <a:avLst/>
          </a:prstGeom>
          <a:ln w="12700">
            <a:miter lim="400000"/>
          </a:ln>
        </p:spPr>
      </p:pic>
      <p:pic>
        <p:nvPicPr>
          <p:cNvPr id="75" name="AAPLOG-AudienceSegments.pdf" descr="AAPLOG-AudienceSegments.pdf"/>
          <p:cNvPicPr>
            <a:picLocks noChangeAspect="1"/>
          </p:cNvPicPr>
          <p:nvPr/>
        </p:nvPicPr>
        <p:blipFill>
          <a:blip r:embed="rId2"/>
          <a:srcRect l="68873" r="22544"/>
          <a:stretch>
            <a:fillRect/>
          </a:stretch>
        </p:blipFill>
        <p:spPr>
          <a:xfrm>
            <a:off x="1602384" y="603296"/>
            <a:ext cx="1183505" cy="4776344"/>
          </a:xfrm>
          <a:prstGeom prst="rect">
            <a:avLst/>
          </a:prstGeom>
          <a:ln w="12700">
            <a:miter lim="400000"/>
          </a:ln>
        </p:spPr>
      </p:pic>
      <p:pic>
        <p:nvPicPr>
          <p:cNvPr id="76" name="AAPLOG-AudienceSegments.pdf" descr="AAPLOG-AudienceSegments.pdf"/>
          <p:cNvPicPr>
            <a:picLocks noChangeAspect="1"/>
          </p:cNvPicPr>
          <p:nvPr/>
        </p:nvPicPr>
        <p:blipFill>
          <a:blip r:embed="rId2"/>
          <a:srcRect l="89353"/>
          <a:stretch>
            <a:fillRect/>
          </a:stretch>
        </p:blipFill>
        <p:spPr>
          <a:xfrm>
            <a:off x="6684323" y="603297"/>
            <a:ext cx="1468125" cy="4776273"/>
          </a:xfrm>
          <a:prstGeom prst="rect">
            <a:avLst/>
          </a:prstGeom>
          <a:ln w="12700">
            <a:miter lim="400000"/>
          </a:ln>
        </p:spPr>
      </p:pic>
      <p:pic>
        <p:nvPicPr>
          <p:cNvPr id="77" name="AAPLOG-AudienceSegments.pdf" descr="AAPLOG-AudienceSegments.pdf"/>
          <p:cNvPicPr>
            <a:picLocks noChangeAspect="1"/>
          </p:cNvPicPr>
          <p:nvPr/>
        </p:nvPicPr>
        <p:blipFill>
          <a:blip r:embed="rId2"/>
          <a:srcRect l="78962" r="11644"/>
          <a:stretch>
            <a:fillRect/>
          </a:stretch>
        </p:blipFill>
        <p:spPr>
          <a:xfrm>
            <a:off x="9471396" y="548131"/>
            <a:ext cx="1325267" cy="4886501"/>
          </a:xfrm>
          <a:prstGeom prst="rect">
            <a:avLst/>
          </a:prstGeom>
          <a:ln w="12700">
            <a:miter lim="400000"/>
          </a:ln>
        </p:spPr>
      </p:pic>
      <p:sp>
        <p:nvSpPr>
          <p:cNvPr id="78" name="Med Students &amp; Residents"/>
          <p:cNvSpPr txBox="1"/>
          <p:nvPr/>
        </p:nvSpPr>
        <p:spPr>
          <a:xfrm>
            <a:off x="1103985" y="5010158"/>
            <a:ext cx="1824111" cy="405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3" tIns="67733" rIns="67733" bIns="67733">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pPr defTabSz="1100639" hangingPunct="0"/>
            <a:r>
              <a:rPr lang="en-US" sz="2133" kern="0" dirty="0"/>
              <a:t>OB/GYNs</a:t>
            </a:r>
            <a:endParaRPr sz="2133" kern="0" dirty="0"/>
          </a:p>
        </p:txBody>
      </p:sp>
      <p:sp>
        <p:nvSpPr>
          <p:cNvPr id="79" name="Current AAPLOG Members"/>
          <p:cNvSpPr txBox="1"/>
          <p:nvPr/>
        </p:nvSpPr>
        <p:spPr>
          <a:xfrm>
            <a:off x="3668039" y="4995257"/>
            <a:ext cx="2221384" cy="405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3" tIns="67733" rIns="67733" bIns="67733">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pPr defTabSz="1100639" hangingPunct="0"/>
            <a:r>
              <a:rPr lang="en-US" sz="2133" kern="0" dirty="0"/>
              <a:t>Midwives</a:t>
            </a:r>
            <a:endParaRPr sz="2133" kern="0" dirty="0"/>
          </a:p>
        </p:txBody>
      </p:sp>
      <p:sp>
        <p:nvSpPr>
          <p:cNvPr id="80" name="“Soft Pro-Choice” OB-GYNs"/>
          <p:cNvSpPr txBox="1"/>
          <p:nvPr/>
        </p:nvSpPr>
        <p:spPr>
          <a:xfrm>
            <a:off x="6684323" y="4995257"/>
            <a:ext cx="1467911" cy="93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3" tIns="67733" rIns="67733" bIns="67733">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pPr defTabSz="1100639" hangingPunct="0"/>
            <a:r>
              <a:rPr lang="en-US" sz="2133" kern="0" dirty="0"/>
              <a:t>Fami</a:t>
            </a:r>
            <a:r>
              <a:rPr lang="en-US" sz="2133" kern="0" dirty="0">
                <a:solidFill>
                  <a:srgbClr val="357CA2"/>
                </a:solidFill>
                <a:latin typeface="Acumin Pro Black"/>
                <a:sym typeface="Acumin Pro Black"/>
              </a:rPr>
              <a:t>ly and emergency docs</a:t>
            </a:r>
            <a:endParaRPr sz="2133" kern="0" dirty="0"/>
          </a:p>
        </p:txBody>
      </p:sp>
      <p:sp>
        <p:nvSpPr>
          <p:cNvPr id="81" name="Pro-Life…"/>
          <p:cNvSpPr txBox="1"/>
          <p:nvPr/>
        </p:nvSpPr>
        <p:spPr>
          <a:xfrm>
            <a:off x="9366092" y="5008803"/>
            <a:ext cx="1467909" cy="93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3" tIns="67733" rIns="67733" bIns="67733">
            <a:spAutoFit/>
          </a:bodyPr>
          <a:lstStyle/>
          <a:p>
            <a:pPr algn="ctr" defTabSz="1100639" hangingPunct="0">
              <a:lnSpc>
                <a:spcPct val="80000"/>
              </a:lnSpc>
              <a:defRPr sz="1600">
                <a:solidFill>
                  <a:srgbClr val="357CA2"/>
                </a:solidFill>
                <a:latin typeface="Acumin Pro Black"/>
                <a:ea typeface="Acumin Pro Black"/>
                <a:cs typeface="Acumin Pro Black"/>
                <a:sym typeface="Acumin Pro Black"/>
              </a:defRPr>
            </a:pPr>
            <a:r>
              <a:rPr lang="en-US" sz="2133" kern="0" dirty="0">
                <a:solidFill>
                  <a:srgbClr val="357CA2"/>
                </a:solidFill>
                <a:latin typeface="Acumin Pro Black"/>
                <a:sym typeface="Acumin Pro Black"/>
              </a:rPr>
              <a:t>Maternal-fetal medicine</a:t>
            </a:r>
            <a:endParaRPr sz="2133" kern="0" dirty="0">
              <a:solidFill>
                <a:srgbClr val="357CA2"/>
              </a:solidFill>
              <a:latin typeface="Acumin Pro Black"/>
              <a:sym typeface="Acumin Pro Black"/>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Limitations</a:t>
            </a:r>
          </a:p>
        </p:txBody>
      </p:sp>
      <p:sp>
        <p:nvSpPr>
          <p:cNvPr id="4" name="TextBox 3">
            <a:extLst>
              <a:ext uri="{FF2B5EF4-FFF2-40B4-BE49-F238E27FC236}">
                <a16:creationId xmlns:a16="http://schemas.microsoft.com/office/drawing/2014/main" id="{686602F4-F312-96F5-39EA-CD63B1981F4E}"/>
              </a:ext>
            </a:extLst>
          </p:cNvPr>
          <p:cNvSpPr txBox="1"/>
          <p:nvPr/>
        </p:nvSpPr>
        <p:spPr>
          <a:xfrm>
            <a:off x="490654" y="1496711"/>
            <a:ext cx="10777485" cy="34470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56.8% complete response rate of the  country, </a:t>
            </a:r>
            <a:r>
              <a:rPr lang="en-US" sz="2400" i="1" kern="0" dirty="0">
                <a:solidFill>
                  <a:srgbClr val="000000"/>
                </a:solidFill>
                <a:latin typeface="Acumin Pro"/>
                <a:cs typeface="Calibri"/>
                <a:sym typeface="Calibri"/>
              </a:rPr>
              <a:t>estimated </a:t>
            </a:r>
            <a:r>
              <a:rPr lang="en-US" sz="2400" kern="0" dirty="0">
                <a:solidFill>
                  <a:srgbClr val="000000"/>
                </a:solidFill>
                <a:latin typeface="Acumin Pro"/>
                <a:cs typeface="Calibri"/>
                <a:sym typeface="Calibri"/>
              </a:rPr>
              <a:t>80% of abortions done</a:t>
            </a:r>
          </a:p>
          <a:p>
            <a:pPr marL="342900" indent="-342900" defTabSz="1219170" hangingPunct="0">
              <a:buFont typeface="Arial" panose="020B0604020202020204" pitchFamily="34" charset="0"/>
              <a:buChar char="•"/>
            </a:pPr>
            <a:r>
              <a:rPr lang="en-US" sz="2400" i="1" kern="0" dirty="0">
                <a:solidFill>
                  <a:srgbClr val="000000"/>
                </a:solidFill>
                <a:latin typeface="Acumin Pro"/>
                <a:cs typeface="Calibri"/>
                <a:sym typeface="Calibri"/>
              </a:rPr>
              <a:t>N </a:t>
            </a:r>
            <a:r>
              <a:rPr lang="en-US" sz="2400" kern="0" dirty="0">
                <a:solidFill>
                  <a:srgbClr val="000000"/>
                </a:solidFill>
                <a:latin typeface="Acumin Pro"/>
                <a:cs typeface="Calibri"/>
                <a:sym typeface="Calibri"/>
              </a:rPr>
              <a:t>from April pulled from “news articles, contacts known to the missing clinics, and </a:t>
            </a:r>
            <a:r>
              <a:rPr lang="en-US" sz="2400" i="1" kern="0" dirty="0">
                <a:solidFill>
                  <a:srgbClr val="000000"/>
                </a:solidFill>
                <a:latin typeface="Acumin Pro"/>
                <a:cs typeface="Calibri"/>
                <a:sym typeface="Calibri"/>
              </a:rPr>
              <a:t>knowledge of the abortion volumes by state</a:t>
            </a:r>
            <a:r>
              <a:rPr lang="en-US" sz="2400" kern="0" dirty="0">
                <a:solidFill>
                  <a:srgbClr val="000000"/>
                </a:solidFill>
                <a:latin typeface="Acumin Pro"/>
                <a:cs typeface="Calibri"/>
                <a:sym typeface="Calibri"/>
              </a:rPr>
              <a:t>” – we wrote down what we thought</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Near-convenience sample of clinics, private offices, hospitals, and virtual-only providers (“no test” medication abortion)</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No self-managed abortion</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No different reporting for “no-test” medication abortion (virtual)</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No definition of what involves “virtual” (many different definitions in literature)</a:t>
            </a:r>
          </a:p>
          <a:p>
            <a:pPr marL="342900" indent="-342900" defTabSz="1219170" hangingPunct="0">
              <a:buFont typeface="Arial" panose="020B0604020202020204" pitchFamily="34" charset="0"/>
              <a:buChar char="•"/>
            </a:pPr>
            <a:r>
              <a:rPr lang="en-US" sz="2400" kern="0" dirty="0">
                <a:solidFill>
                  <a:srgbClr val="000000"/>
                </a:solidFill>
                <a:latin typeface="Acumin Pro"/>
                <a:cs typeface="Calibri"/>
                <a:sym typeface="Calibri"/>
              </a:rPr>
              <a:t>No clarity on whether indicated previable induction is “abortion” or not</a:t>
            </a:r>
          </a:p>
        </p:txBody>
      </p:sp>
    </p:spTree>
    <p:extLst>
      <p:ext uri="{BB962C8B-B14F-4D97-AF65-F5344CB8AC3E}">
        <p14:creationId xmlns:p14="http://schemas.microsoft.com/office/powerpoint/2010/main" val="193717404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97D543-C99F-FA56-6803-F4A31198AD9F}"/>
              </a:ext>
            </a:extLst>
          </p:cNvPr>
          <p:cNvSpPr txBox="1"/>
          <p:nvPr/>
        </p:nvSpPr>
        <p:spPr>
          <a:xfrm>
            <a:off x="607906" y="1559822"/>
            <a:ext cx="9674014" cy="34470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spcAft>
                <a:spcPts val="1200"/>
              </a:spcAft>
              <a:buFont typeface="Arial" panose="020B0604020202020204" pitchFamily="34" charset="0"/>
              <a:buChar char="•"/>
            </a:pPr>
            <a:r>
              <a:rPr lang="en-US" sz="2400" dirty="0">
                <a:latin typeface="Acumin Pro"/>
              </a:rPr>
              <a:t>Clinician-associated abortion is declining</a:t>
            </a:r>
          </a:p>
          <a:p>
            <a:pPr marL="285750" indent="-285750">
              <a:spcAft>
                <a:spcPts val="1200"/>
              </a:spcAft>
              <a:buFont typeface="Arial" panose="020B0604020202020204" pitchFamily="34" charset="0"/>
              <a:buChar char="•"/>
            </a:pPr>
            <a:r>
              <a:rPr lang="en-US" sz="2400" dirty="0">
                <a:latin typeface="Acumin Pro"/>
              </a:rPr>
              <a:t>Virtual-only is not defined</a:t>
            </a:r>
          </a:p>
          <a:p>
            <a:pPr marL="285750" indent="-285750">
              <a:spcAft>
                <a:spcPts val="1200"/>
              </a:spcAft>
              <a:buFont typeface="Arial" panose="020B0604020202020204" pitchFamily="34" charset="0"/>
              <a:buChar char="•"/>
            </a:pPr>
            <a:r>
              <a:rPr lang="en-US" sz="2400" dirty="0">
                <a:latin typeface="Acumin Pro"/>
              </a:rPr>
              <a:t>Self-managed abortion is rising but not measured</a:t>
            </a:r>
          </a:p>
          <a:p>
            <a:pPr marL="285750" indent="-285750">
              <a:spcAft>
                <a:spcPts val="1200"/>
              </a:spcAft>
              <a:buFont typeface="Arial" panose="020B0604020202020204" pitchFamily="34" charset="0"/>
              <a:buChar char="•"/>
            </a:pPr>
            <a:r>
              <a:rPr lang="en-US" sz="2400" dirty="0">
                <a:latin typeface="Acumin Pro"/>
              </a:rPr>
              <a:t>Definition of abortion is not provided</a:t>
            </a:r>
          </a:p>
          <a:p>
            <a:pPr marL="285750" indent="-285750">
              <a:spcAft>
                <a:spcPts val="1200"/>
              </a:spcAft>
              <a:buFont typeface="Arial" panose="020B0604020202020204" pitchFamily="34" charset="0"/>
              <a:buChar char="•"/>
            </a:pPr>
            <a:r>
              <a:rPr lang="en-US" sz="2400" dirty="0">
                <a:latin typeface="Acumin Pro"/>
              </a:rPr>
              <a:t>Incomplete data from April was discovered in questionable ways, and all comparisons are compared to April</a:t>
            </a:r>
          </a:p>
          <a:p>
            <a:pPr marL="285750" indent="-285750">
              <a:spcAft>
                <a:spcPts val="1200"/>
              </a:spcAft>
              <a:buFont typeface="Arial" panose="020B0604020202020204" pitchFamily="34" charset="0"/>
              <a:buChar char="•"/>
            </a:pPr>
            <a:r>
              <a:rPr lang="en-US" sz="2400" dirty="0">
                <a:latin typeface="Acumin Pro"/>
              </a:rPr>
              <a:t>“Garbage in, garbage out”</a:t>
            </a:r>
          </a:p>
        </p:txBody>
      </p:sp>
      <p:sp>
        <p:nvSpPr>
          <p:cNvPr id="5" name="TextBox 4">
            <a:extLst>
              <a:ext uri="{FF2B5EF4-FFF2-40B4-BE49-F238E27FC236}">
                <a16:creationId xmlns:a16="http://schemas.microsoft.com/office/drawing/2014/main" id="{465D01F2-427D-FA85-B9B7-80F5FDB2E294}"/>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Conclusions</a:t>
            </a:r>
          </a:p>
        </p:txBody>
      </p:sp>
    </p:spTree>
    <p:extLst>
      <p:ext uri="{BB962C8B-B14F-4D97-AF65-F5344CB8AC3E}">
        <p14:creationId xmlns:p14="http://schemas.microsoft.com/office/powerpoint/2010/main" val="230460502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58F589F-8EAB-5D6A-6B17-323B02F0C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3425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E7C2692-2607-6D1A-1E43-FB745A4F6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85" y="512956"/>
            <a:ext cx="10972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70065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1FF2842-17A3-07C2-5603-FB57D2CB1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4151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8B1FE0B-D0F3-4ED9-C272-3E3D826C7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8" y="-53897"/>
            <a:ext cx="12287817" cy="691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300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21D152-CEFE-3673-A582-A386189AF7A1}"/>
              </a:ext>
            </a:extLst>
          </p:cNvPr>
          <p:cNvSpPr txBox="1"/>
          <p:nvPr/>
        </p:nvSpPr>
        <p:spPr>
          <a:xfrm>
            <a:off x="607905" y="1559822"/>
            <a:ext cx="10409499" cy="4985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spcAft>
                <a:spcPts val="1200"/>
              </a:spcAft>
              <a:buFont typeface="Arial" panose="020B0604020202020204" pitchFamily="34" charset="0"/>
              <a:buChar char="•"/>
            </a:pPr>
            <a:r>
              <a:rPr lang="en-US" sz="2400" dirty="0">
                <a:latin typeface="Acumin Pro"/>
              </a:rPr>
              <a:t>Women traveled out of state for abortion even before </a:t>
            </a:r>
            <a:r>
              <a:rPr lang="en-US" sz="2400" i="1" dirty="0">
                <a:latin typeface="Acumin Pro"/>
              </a:rPr>
              <a:t>Dobbs</a:t>
            </a:r>
            <a:r>
              <a:rPr lang="en-US" sz="2400" dirty="0">
                <a:latin typeface="Acumin Pro"/>
              </a:rPr>
              <a:t>; 3% of women traveled out of states with </a:t>
            </a:r>
            <a:r>
              <a:rPr lang="en-US" sz="2400" i="1" dirty="0">
                <a:latin typeface="Acumin Pro"/>
              </a:rPr>
              <a:t>no regulation </a:t>
            </a:r>
            <a:r>
              <a:rPr lang="en-US" sz="2400" dirty="0">
                <a:latin typeface="Acumin Pro"/>
              </a:rPr>
              <a:t>pre-</a:t>
            </a:r>
            <a:r>
              <a:rPr lang="en-US" sz="2400" i="1" dirty="0">
                <a:latin typeface="Acumin Pro"/>
              </a:rPr>
              <a:t>Dobbs</a:t>
            </a:r>
            <a:r>
              <a:rPr lang="en-US" sz="2400" dirty="0">
                <a:latin typeface="Acumin Pro"/>
              </a:rPr>
              <a:t>, so this is the “floor” which we can expect for states with significant regulation (not zero).</a:t>
            </a:r>
          </a:p>
          <a:p>
            <a:pPr marL="285750" indent="-285750">
              <a:spcAft>
                <a:spcPts val="1200"/>
              </a:spcAft>
              <a:buFont typeface="Arial" panose="020B0604020202020204" pitchFamily="34" charset="0"/>
              <a:buChar char="•"/>
            </a:pPr>
            <a:r>
              <a:rPr lang="en-US" sz="2400" dirty="0">
                <a:latin typeface="Acumin Pro"/>
              </a:rPr>
              <a:t>“[T]hose who are unable to overcome these burdens [barriers] are left to carry pregnancy to term”</a:t>
            </a:r>
            <a:br>
              <a:rPr lang="en-US" sz="2400" dirty="0">
                <a:latin typeface="Acumin Pro"/>
              </a:rPr>
            </a:br>
            <a:r>
              <a:rPr lang="en-US" sz="2400" dirty="0">
                <a:latin typeface="Acumin Pro"/>
              </a:rPr>
              <a:t>They are left to carry pregnancy to its appropriate gestational age at delivery, whether pre- or post-viability, and pre- or post-term.</a:t>
            </a:r>
          </a:p>
          <a:p>
            <a:pPr marL="285750" indent="-285750">
              <a:spcAft>
                <a:spcPts val="1200"/>
              </a:spcAft>
              <a:buFont typeface="Arial" panose="020B0604020202020204" pitchFamily="34" charset="0"/>
              <a:buChar char="•"/>
            </a:pPr>
            <a:r>
              <a:rPr lang="en-US" sz="2400" dirty="0">
                <a:latin typeface="Acumin Pro"/>
              </a:rPr>
              <a:t>We are doing without 10,550 abortions (about 5,000 per month) because of local regulations (not because of </a:t>
            </a:r>
            <a:r>
              <a:rPr lang="en-US" sz="2400" i="1" dirty="0">
                <a:latin typeface="Acumin Pro"/>
              </a:rPr>
              <a:t>Dobbs</a:t>
            </a:r>
            <a:r>
              <a:rPr lang="en-US" sz="2400" dirty="0">
                <a:latin typeface="Acumin Pro"/>
              </a:rPr>
              <a:t>) which constituents and local lawmakers introduced. </a:t>
            </a:r>
          </a:p>
          <a:p>
            <a:pPr marL="285750" indent="-285750">
              <a:spcAft>
                <a:spcPts val="1200"/>
              </a:spcAft>
              <a:buFont typeface="Arial" panose="020B0604020202020204" pitchFamily="34" charset="0"/>
              <a:buChar char="•"/>
            </a:pPr>
            <a:r>
              <a:rPr lang="en-US" sz="2400" dirty="0">
                <a:latin typeface="Acumin Pro"/>
              </a:rPr>
              <a:t>Focus less on # of abortions and more on maternal safety—what do women need?</a:t>
            </a:r>
          </a:p>
        </p:txBody>
      </p:sp>
      <p:sp>
        <p:nvSpPr>
          <p:cNvPr id="4" name="TextBox 3">
            <a:extLst>
              <a:ext uri="{FF2B5EF4-FFF2-40B4-BE49-F238E27FC236}">
                <a16:creationId xmlns:a16="http://schemas.microsoft.com/office/drawing/2014/main" id="{E3A708AE-9749-98F3-AB07-3728833784B2}"/>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Talking Points</a:t>
            </a:r>
          </a:p>
        </p:txBody>
      </p:sp>
    </p:spTree>
    <p:extLst>
      <p:ext uri="{BB962C8B-B14F-4D97-AF65-F5344CB8AC3E}">
        <p14:creationId xmlns:p14="http://schemas.microsoft.com/office/powerpoint/2010/main" val="10820326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A708AE-9749-98F3-AB07-3728833784B2}"/>
              </a:ext>
            </a:extLst>
          </p:cNvPr>
          <p:cNvSpPr txBox="1"/>
          <p:nvPr/>
        </p:nvSpPr>
        <p:spPr>
          <a:xfrm>
            <a:off x="404079" y="222939"/>
            <a:ext cx="11245228"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Contextualizing in the Literature</a:t>
            </a:r>
          </a:p>
        </p:txBody>
      </p:sp>
      <p:pic>
        <p:nvPicPr>
          <p:cNvPr id="5" name="Picture 4">
            <a:extLst>
              <a:ext uri="{FF2B5EF4-FFF2-40B4-BE49-F238E27FC236}">
                <a16:creationId xmlns:a16="http://schemas.microsoft.com/office/drawing/2014/main" id="{0F527808-7DC5-6166-17CA-1098E821E4D1}"/>
              </a:ext>
            </a:extLst>
          </p:cNvPr>
          <p:cNvPicPr>
            <a:picLocks noChangeAspect="1"/>
          </p:cNvPicPr>
          <p:nvPr/>
        </p:nvPicPr>
        <p:blipFill>
          <a:blip r:embed="rId3"/>
          <a:stretch>
            <a:fillRect/>
          </a:stretch>
        </p:blipFill>
        <p:spPr>
          <a:xfrm>
            <a:off x="4275560" y="1207822"/>
            <a:ext cx="7814533" cy="5629388"/>
          </a:xfrm>
          <a:prstGeom prst="rect">
            <a:avLst/>
          </a:prstGeom>
        </p:spPr>
      </p:pic>
      <p:sp>
        <p:nvSpPr>
          <p:cNvPr id="7" name="TextBox 6">
            <a:extLst>
              <a:ext uri="{FF2B5EF4-FFF2-40B4-BE49-F238E27FC236}">
                <a16:creationId xmlns:a16="http://schemas.microsoft.com/office/drawing/2014/main" id="{24619757-66BE-2284-671E-73582179BFCD}"/>
              </a:ext>
            </a:extLst>
          </p:cNvPr>
          <p:cNvSpPr txBox="1"/>
          <p:nvPr/>
        </p:nvSpPr>
        <p:spPr>
          <a:xfrm>
            <a:off x="473927" y="1674673"/>
            <a:ext cx="3555380"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dirty="0">
                <a:latin typeface="Acumin Pro"/>
              </a:rPr>
              <a:t>Harper et al. All-cause mortality in reproductive age females by state: an analysis of the effects of abortion legislation. </a:t>
            </a:r>
            <a:r>
              <a:rPr lang="en-US" dirty="0" err="1">
                <a:latin typeface="Acumin Pro"/>
              </a:rPr>
              <a:t>Obstet</a:t>
            </a:r>
            <a:r>
              <a:rPr lang="en-US" dirty="0">
                <a:latin typeface="Acumin Pro"/>
              </a:rPr>
              <a:t> </a:t>
            </a:r>
            <a:r>
              <a:rPr lang="en-US" dirty="0" err="1">
                <a:latin typeface="Acumin Pro"/>
              </a:rPr>
              <a:t>Gynecol</a:t>
            </a:r>
            <a:r>
              <a:rPr lang="en-US" dirty="0">
                <a:latin typeface="Acumin Pro"/>
              </a:rPr>
              <a:t> 2023;141.</a:t>
            </a:r>
          </a:p>
          <a:p>
            <a:pPr marL="285750" indent="-285750">
              <a:buFont typeface="Arial" panose="020B0604020202020204" pitchFamily="34" charset="0"/>
              <a:buChar char="•"/>
            </a:pPr>
            <a:r>
              <a:rPr lang="en-US" dirty="0">
                <a:latin typeface="Acumin Pro"/>
              </a:rPr>
              <a:t>Concluded that maternal mortality increased in states associated with more abortion regulation, although all-cause mortality increased more steeply in abortion-supportive states and maternal mortality was (1) plateauing in regulation-states and (2) is defined in problematic and heterogenous ways  </a:t>
            </a:r>
          </a:p>
        </p:txBody>
      </p:sp>
    </p:spTree>
    <p:extLst>
      <p:ext uri="{BB962C8B-B14F-4D97-AF65-F5344CB8AC3E}">
        <p14:creationId xmlns:p14="http://schemas.microsoft.com/office/powerpoint/2010/main" val="410648468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A708AE-9749-98F3-AB07-3728833784B2}"/>
              </a:ext>
            </a:extLst>
          </p:cNvPr>
          <p:cNvSpPr txBox="1"/>
          <p:nvPr/>
        </p:nvSpPr>
        <p:spPr>
          <a:xfrm>
            <a:off x="404079" y="222939"/>
            <a:ext cx="11245228"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Contextualizing in the Literature</a:t>
            </a:r>
          </a:p>
        </p:txBody>
      </p:sp>
      <p:pic>
        <p:nvPicPr>
          <p:cNvPr id="6" name="Picture 5">
            <a:extLst>
              <a:ext uri="{FF2B5EF4-FFF2-40B4-BE49-F238E27FC236}">
                <a16:creationId xmlns:a16="http://schemas.microsoft.com/office/drawing/2014/main" id="{D9847EED-F5B0-010C-0D14-7034A5DFC9C6}"/>
              </a:ext>
            </a:extLst>
          </p:cNvPr>
          <p:cNvPicPr>
            <a:picLocks noChangeAspect="1"/>
          </p:cNvPicPr>
          <p:nvPr/>
        </p:nvPicPr>
        <p:blipFill>
          <a:blip r:embed="rId2"/>
          <a:stretch>
            <a:fillRect/>
          </a:stretch>
        </p:blipFill>
        <p:spPr>
          <a:xfrm>
            <a:off x="2053383" y="1522651"/>
            <a:ext cx="7946619" cy="4996928"/>
          </a:xfrm>
          <a:prstGeom prst="rect">
            <a:avLst/>
          </a:prstGeom>
        </p:spPr>
      </p:pic>
    </p:spTree>
    <p:extLst>
      <p:ext uri="{BB962C8B-B14F-4D97-AF65-F5344CB8AC3E}">
        <p14:creationId xmlns:p14="http://schemas.microsoft.com/office/powerpoint/2010/main" val="49977789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EB598-4C3E-16CA-8CFD-39290F4209FA}"/>
              </a:ext>
            </a:extLst>
          </p:cNvPr>
          <p:cNvPicPr>
            <a:picLocks noChangeAspect="1"/>
          </p:cNvPicPr>
          <p:nvPr/>
        </p:nvPicPr>
        <p:blipFill>
          <a:blip r:embed="rId2"/>
          <a:stretch>
            <a:fillRect/>
          </a:stretch>
        </p:blipFill>
        <p:spPr>
          <a:xfrm>
            <a:off x="1753118" y="848478"/>
            <a:ext cx="8685763" cy="5544887"/>
          </a:xfrm>
          <a:prstGeom prst="rect">
            <a:avLst/>
          </a:prstGeom>
        </p:spPr>
      </p:pic>
    </p:spTree>
    <p:extLst>
      <p:ext uri="{BB962C8B-B14F-4D97-AF65-F5344CB8AC3E}">
        <p14:creationId xmlns:p14="http://schemas.microsoft.com/office/powerpoint/2010/main" val="40126209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Objectives</a:t>
            </a:r>
          </a:p>
        </p:txBody>
      </p:sp>
      <p:sp>
        <p:nvSpPr>
          <p:cNvPr id="3" name="TextBox 2">
            <a:extLst>
              <a:ext uri="{FF2B5EF4-FFF2-40B4-BE49-F238E27FC236}">
                <a16:creationId xmlns:a16="http://schemas.microsoft.com/office/drawing/2014/main" id="{CD089511-1B04-4532-8E7D-B83AC2E6A56E}"/>
              </a:ext>
            </a:extLst>
          </p:cNvPr>
          <p:cNvSpPr txBox="1"/>
          <p:nvPr/>
        </p:nvSpPr>
        <p:spPr>
          <a:xfrm>
            <a:off x="445879" y="1497875"/>
            <a:ext cx="10492087" cy="27905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Review a report from the Society of Family Planning on abortion after </a:t>
            </a:r>
            <a:r>
              <a:rPr lang="en-US" sz="2400" i="1" kern="0" dirty="0">
                <a:solidFill>
                  <a:srgbClr val="000000"/>
                </a:solidFill>
                <a:latin typeface="Acumin Pro"/>
                <a:cs typeface="Calibri"/>
                <a:sym typeface="Calibri"/>
              </a:rPr>
              <a:t>Dobbs</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Discuss cases from the community where care was less safe out of fear of the law, or because of laws</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Review AAPLOG’s approach to safe maternal care without resorting to abortion</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Define what abortion is, and what it isn’t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6959B-B634-BA05-DB65-16FF994524EB}"/>
              </a:ext>
            </a:extLst>
          </p:cNvPr>
          <p:cNvPicPr>
            <a:picLocks noChangeAspect="1"/>
          </p:cNvPicPr>
          <p:nvPr/>
        </p:nvPicPr>
        <p:blipFill>
          <a:blip r:embed="rId2"/>
          <a:stretch>
            <a:fillRect/>
          </a:stretch>
        </p:blipFill>
        <p:spPr>
          <a:xfrm>
            <a:off x="1464527" y="457588"/>
            <a:ext cx="8915930" cy="5720188"/>
          </a:xfrm>
          <a:prstGeom prst="rect">
            <a:avLst/>
          </a:prstGeom>
        </p:spPr>
      </p:pic>
    </p:spTree>
    <p:extLst>
      <p:ext uri="{BB962C8B-B14F-4D97-AF65-F5344CB8AC3E}">
        <p14:creationId xmlns:p14="http://schemas.microsoft.com/office/powerpoint/2010/main" val="99854576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3C96E-AE26-27E5-1E5D-346270D1B2FA}"/>
              </a:ext>
            </a:extLst>
          </p:cNvPr>
          <p:cNvPicPr>
            <a:picLocks noChangeAspect="1"/>
          </p:cNvPicPr>
          <p:nvPr/>
        </p:nvPicPr>
        <p:blipFill>
          <a:blip r:embed="rId2"/>
          <a:stretch>
            <a:fillRect/>
          </a:stretch>
        </p:blipFill>
        <p:spPr>
          <a:xfrm>
            <a:off x="2891404" y="128877"/>
            <a:ext cx="6409192" cy="6858000"/>
          </a:xfrm>
          <a:prstGeom prst="rect">
            <a:avLst/>
          </a:prstGeom>
        </p:spPr>
      </p:pic>
    </p:spTree>
    <p:extLst>
      <p:ext uri="{BB962C8B-B14F-4D97-AF65-F5344CB8AC3E}">
        <p14:creationId xmlns:p14="http://schemas.microsoft.com/office/powerpoint/2010/main" val="196006971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3E5084-464B-8FB2-1136-CC9BC5347D33}"/>
              </a:ext>
            </a:extLst>
          </p:cNvPr>
          <p:cNvSpPr txBox="1"/>
          <p:nvPr/>
        </p:nvSpPr>
        <p:spPr>
          <a:xfrm>
            <a:off x="404079" y="222939"/>
            <a:ext cx="11245228"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What IS abortion?</a:t>
            </a:r>
          </a:p>
        </p:txBody>
      </p:sp>
      <p:sp>
        <p:nvSpPr>
          <p:cNvPr id="3" name="TextBox 2">
            <a:extLst>
              <a:ext uri="{FF2B5EF4-FFF2-40B4-BE49-F238E27FC236}">
                <a16:creationId xmlns:a16="http://schemas.microsoft.com/office/drawing/2014/main" id="{C604658E-AD2F-A293-AA9E-6111D51C80C4}"/>
              </a:ext>
            </a:extLst>
          </p:cNvPr>
          <p:cNvSpPr txBox="1"/>
          <p:nvPr/>
        </p:nvSpPr>
        <p:spPr>
          <a:xfrm>
            <a:off x="473927" y="1295536"/>
            <a:ext cx="10431966" cy="5139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spcAft>
                <a:spcPts val="1200"/>
              </a:spcAft>
              <a:buFont typeface="Arial" panose="020B0604020202020204" pitchFamily="34" charset="0"/>
              <a:buChar char="•"/>
            </a:pPr>
            <a:r>
              <a:rPr lang="en-US" sz="2400" dirty="0">
                <a:latin typeface="Acumin Pro"/>
              </a:rPr>
              <a:t>AAPLOG is not in favor of forcibly continuing all pregnancies to term or to the point of maternal death</a:t>
            </a:r>
          </a:p>
          <a:p>
            <a:pPr marL="285750" indent="-285750">
              <a:spcAft>
                <a:spcPts val="1200"/>
              </a:spcAft>
              <a:buFont typeface="Arial" panose="020B0604020202020204" pitchFamily="34" charset="0"/>
              <a:buChar char="•"/>
            </a:pPr>
            <a:r>
              <a:rPr lang="en-US" sz="2400" dirty="0">
                <a:latin typeface="Acumin Pro"/>
              </a:rPr>
              <a:t>AAPLOG is not in favor of preferring the fetal life over the mother’s (they are two patients, linked together, one of whom depends on the other but is no more worthy/important than the other)</a:t>
            </a:r>
          </a:p>
          <a:p>
            <a:pPr marL="285750" indent="-285750">
              <a:spcAft>
                <a:spcPts val="1200"/>
              </a:spcAft>
              <a:buFont typeface="Arial" panose="020B0604020202020204" pitchFamily="34" charset="0"/>
              <a:buChar char="•"/>
            </a:pPr>
            <a:r>
              <a:rPr lang="en-US" sz="2400" dirty="0">
                <a:latin typeface="Acumin Pro"/>
              </a:rPr>
              <a:t>AAPLOG permits bringing about the end of pregnancy when maternal life/limb/organ function requires it</a:t>
            </a:r>
          </a:p>
          <a:p>
            <a:pPr marL="285750" indent="-285750">
              <a:spcAft>
                <a:spcPts val="1200"/>
              </a:spcAft>
              <a:buFont typeface="Arial" panose="020B0604020202020204" pitchFamily="34" charset="0"/>
              <a:buChar char="•"/>
            </a:pPr>
            <a:r>
              <a:rPr lang="en-US" sz="2400" dirty="0">
                <a:latin typeface="Acumin Pro"/>
              </a:rPr>
              <a:t>Abortion: intentional feticide, dismemberment unto death, induction of labor in the absence of a proportional maternal reason (e.g. for the reason of not having a living person with a disability)</a:t>
            </a:r>
          </a:p>
          <a:p>
            <a:pPr marL="285750" indent="-285750">
              <a:spcAft>
                <a:spcPts val="1200"/>
              </a:spcAft>
              <a:buFont typeface="Arial" panose="020B0604020202020204" pitchFamily="34" charset="0"/>
              <a:buChar char="•"/>
            </a:pPr>
            <a:r>
              <a:rPr lang="en-US" sz="2400" dirty="0">
                <a:latin typeface="Acumin Pro"/>
              </a:rPr>
              <a:t>Not abortion: induction of labor even pre-viability, C-section even pre-viability, D&amp;C of presenting previa or mole, D&amp;C or D&amp;E after fetal death</a:t>
            </a:r>
          </a:p>
        </p:txBody>
      </p:sp>
    </p:spTree>
    <p:extLst>
      <p:ext uri="{BB962C8B-B14F-4D97-AF65-F5344CB8AC3E}">
        <p14:creationId xmlns:p14="http://schemas.microsoft.com/office/powerpoint/2010/main" val="29018847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Objectives</a:t>
            </a:r>
          </a:p>
        </p:txBody>
      </p:sp>
      <p:sp>
        <p:nvSpPr>
          <p:cNvPr id="3" name="TextBox 2">
            <a:extLst>
              <a:ext uri="{FF2B5EF4-FFF2-40B4-BE49-F238E27FC236}">
                <a16:creationId xmlns:a16="http://schemas.microsoft.com/office/drawing/2014/main" id="{CD089511-1B04-4532-8E7D-B83AC2E6A56E}"/>
              </a:ext>
            </a:extLst>
          </p:cNvPr>
          <p:cNvSpPr txBox="1"/>
          <p:nvPr/>
        </p:nvSpPr>
        <p:spPr>
          <a:xfrm>
            <a:off x="445879" y="1497875"/>
            <a:ext cx="10492087" cy="27905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Review a report from the Society of Family Planning on abortion after </a:t>
            </a:r>
            <a:r>
              <a:rPr lang="en-US" sz="2400" i="1" kern="0" dirty="0">
                <a:solidFill>
                  <a:srgbClr val="000000"/>
                </a:solidFill>
                <a:latin typeface="Acumin Pro"/>
                <a:cs typeface="Calibri"/>
                <a:sym typeface="Calibri"/>
              </a:rPr>
              <a:t>Dobbs</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Discuss cases from the community where care was less safe out of fear of the law, or because of laws</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Review AAPLOG’s approach to safe maternal care without resorting to abortion</a:t>
            </a:r>
          </a:p>
          <a:p>
            <a:pPr marL="457189" indent="-457189" defTabSz="1219170" hangingPunct="0">
              <a:spcBef>
                <a:spcPts val="1600"/>
              </a:spcBef>
              <a:buFontTx/>
              <a:buAutoNum type="arabicPeriod"/>
            </a:pPr>
            <a:r>
              <a:rPr lang="en-US" sz="2400" kern="0" dirty="0">
                <a:solidFill>
                  <a:srgbClr val="000000"/>
                </a:solidFill>
                <a:latin typeface="Acumin Pro"/>
                <a:cs typeface="Calibri"/>
                <a:sym typeface="Calibri"/>
              </a:rPr>
              <a:t>Define what abortion is, and what it isn’t</a:t>
            </a:r>
          </a:p>
        </p:txBody>
      </p:sp>
    </p:spTree>
    <p:extLst>
      <p:ext uri="{BB962C8B-B14F-4D97-AF65-F5344CB8AC3E}">
        <p14:creationId xmlns:p14="http://schemas.microsoft.com/office/powerpoint/2010/main" val="7862145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dianapolis, February 2021"/>
          <p:cNvSpPr txBox="1"/>
          <p:nvPr/>
        </p:nvSpPr>
        <p:spPr>
          <a:xfrm>
            <a:off x="541053" y="2848055"/>
            <a:ext cx="9389322" cy="1162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3" tIns="67733" rIns="67733" bIns="67733">
            <a:spAutoFit/>
          </a:bodyPr>
          <a:lstStyle>
            <a:lvl1pPr defTabSz="825500">
              <a:defRPr sz="5000">
                <a:solidFill>
                  <a:srgbClr val="FFFFFF"/>
                </a:solidFill>
                <a:latin typeface="Acumin Pro"/>
                <a:ea typeface="Acumin Pro"/>
                <a:cs typeface="Acumin Pro"/>
                <a:sym typeface="Acumin Pro"/>
              </a:defRPr>
            </a:lvl1pPr>
          </a:lstStyle>
          <a:p>
            <a:pPr defTabSz="1100639" hangingPunct="0"/>
            <a:r>
              <a:rPr lang="en-US" sz="6667" kern="0" dirty="0"/>
              <a:t>Discussion – Not Recorded</a:t>
            </a:r>
            <a:endParaRPr sz="6667" kern="0" dirty="0"/>
          </a:p>
        </p:txBody>
      </p:sp>
      <p:sp>
        <p:nvSpPr>
          <p:cNvPr id="62" name="HIPPOCRATIC DINNER"/>
          <p:cNvSpPr txBox="1"/>
          <p:nvPr/>
        </p:nvSpPr>
        <p:spPr>
          <a:xfrm>
            <a:off x="574921" y="2337361"/>
            <a:ext cx="3275982" cy="547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3" tIns="67733" rIns="67733" bIns="67733" anchor="ctr">
            <a:spAutoFit/>
          </a:bodyPr>
          <a:lstStyle>
            <a:lvl1pPr defTabSz="825500">
              <a:defRPr sz="2000" spc="500">
                <a:solidFill>
                  <a:srgbClr val="FFFFFF"/>
                </a:solidFill>
                <a:latin typeface="Acumin Pro Light"/>
                <a:ea typeface="Acumin Pro Light"/>
                <a:cs typeface="Acumin Pro Light"/>
                <a:sym typeface="Acumin Pro Light"/>
              </a:defRPr>
            </a:lvl1pPr>
          </a:lstStyle>
          <a:p>
            <a:pPr defTabSz="1100639" hangingPunct="0"/>
            <a:r>
              <a:rPr lang="en-US" sz="2667" kern="0" spc="667" dirty="0"/>
              <a:t>JOURNAL CLUB</a:t>
            </a:r>
            <a:endParaRPr sz="2667" kern="0" spc="667" dirty="0"/>
          </a:p>
        </p:txBody>
      </p:sp>
    </p:spTree>
    <p:extLst>
      <p:ext uri="{BB962C8B-B14F-4D97-AF65-F5344CB8AC3E}">
        <p14:creationId xmlns:p14="http://schemas.microsoft.com/office/powerpoint/2010/main" val="399106419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Shape 80"/>
        <p:cNvGrpSpPr/>
        <p:nvPr/>
      </p:nvGrpSpPr>
      <p:grpSpPr>
        <a:xfrm>
          <a:off x="0" y="0"/>
          <a:ext cx="0" cy="0"/>
          <a:chOff x="0" y="0"/>
          <a:chExt cx="0" cy="0"/>
        </a:xfrm>
      </p:grpSpPr>
      <p:pic>
        <p:nvPicPr>
          <p:cNvPr id="81" name="Google Shape;81;g5e82db6848b69308_63" descr="Picture 7"/>
          <p:cNvPicPr preferRelativeResize="0"/>
          <p:nvPr/>
        </p:nvPicPr>
        <p:blipFill rotWithShape="1">
          <a:blip r:embed="rId3">
            <a:alphaModFix amt="25000"/>
          </a:blip>
          <a:srcRect/>
          <a:stretch/>
        </p:blipFill>
        <p:spPr>
          <a:xfrm rot="1935570">
            <a:off x="4486266" y="-1000578"/>
            <a:ext cx="9868390" cy="9010879"/>
          </a:xfrm>
          <a:prstGeom prst="rect">
            <a:avLst/>
          </a:prstGeom>
          <a:noFill/>
          <a:ln>
            <a:noFill/>
          </a:ln>
        </p:spPr>
      </p:pic>
      <p:pic>
        <p:nvPicPr>
          <p:cNvPr id="82" name="Google Shape;82;g5e82db6848b69308_63" descr="Picture 5"/>
          <p:cNvPicPr preferRelativeResize="0"/>
          <p:nvPr/>
        </p:nvPicPr>
        <p:blipFill rotWithShape="1">
          <a:blip r:embed="rId4">
            <a:alphaModFix/>
          </a:blip>
          <a:srcRect/>
          <a:stretch/>
        </p:blipFill>
        <p:spPr>
          <a:xfrm>
            <a:off x="406450" y="1556810"/>
            <a:ext cx="3244029" cy="609410"/>
          </a:xfrm>
          <a:prstGeom prst="rect">
            <a:avLst/>
          </a:prstGeom>
          <a:noFill/>
          <a:ln>
            <a:noFill/>
          </a:ln>
        </p:spPr>
      </p:pic>
      <p:sp>
        <p:nvSpPr>
          <p:cNvPr id="83" name="Google Shape;83;g5e82db6848b69308_63"/>
          <p:cNvSpPr txBox="1"/>
          <p:nvPr/>
        </p:nvSpPr>
        <p:spPr>
          <a:xfrm>
            <a:off x="406450" y="2577134"/>
            <a:ext cx="7374600" cy="842700"/>
          </a:xfrm>
          <a:prstGeom prst="rect">
            <a:avLst/>
          </a:prstGeom>
          <a:noFill/>
          <a:ln>
            <a:noFill/>
          </a:ln>
        </p:spPr>
        <p:txBody>
          <a:bodyPr spcFirstLastPara="1" wrap="square" lIns="60950" tIns="45700" rIns="6095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Calibri"/>
              <a:buNone/>
              <a:tabLst/>
              <a:defRPr/>
            </a:pPr>
            <a:r>
              <a:rPr kumimoji="0" lang="en-US" sz="4800" b="0" i="0" u="none" strike="noStrike" kern="0" cap="none" spc="0" normalizeH="0" baseline="0" noProof="0">
                <a:ln>
                  <a:noFill/>
                </a:ln>
                <a:solidFill>
                  <a:srgbClr val="000000"/>
                </a:solidFill>
                <a:effectLst/>
                <a:uLnTx/>
                <a:uFillTx/>
                <a:latin typeface="Calibri"/>
                <a:ea typeface="Calibri"/>
                <a:cs typeface="Calibri"/>
                <a:sym typeface="Calibri"/>
              </a:rPr>
              <a:t>Life.  It’s why we are here.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g5e82db6848b69308_63"/>
          <p:cNvSpPr txBox="1"/>
          <p:nvPr/>
        </p:nvSpPr>
        <p:spPr>
          <a:xfrm>
            <a:off x="735496" y="4280866"/>
            <a:ext cx="4820400" cy="1543800"/>
          </a:xfrm>
          <a:prstGeom prst="rect">
            <a:avLst/>
          </a:prstGeom>
          <a:noFill/>
          <a:ln>
            <a:noFill/>
          </a:ln>
        </p:spPr>
        <p:txBody>
          <a:bodyPr spcFirstLastPara="1" wrap="square" lIns="60950" tIns="60950" rIns="60950" bIns="6095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US" sz="3200" b="1" i="1" u="none" strike="noStrike" kern="0" cap="none" spc="0" normalizeH="0" baseline="0" noProof="0">
                <a:ln>
                  <a:noFill/>
                </a:ln>
                <a:solidFill>
                  <a:srgbClr val="FFFFFF"/>
                </a:solidFill>
                <a:effectLst/>
                <a:uLnTx/>
                <a:uFillTx/>
                <a:latin typeface="Calibri"/>
                <a:ea typeface="Calibri"/>
                <a:cs typeface="Calibri"/>
                <a:sym typeface="Calibri"/>
              </a:rPr>
              <a:t>AAPLOG.org</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n-US" sz="2800" b="1" i="0" u="none" strike="noStrike" kern="0" cap="none" spc="0" normalizeH="0" baseline="0" noProof="0">
                <a:ln>
                  <a:noFill/>
                </a:ln>
                <a:solidFill>
                  <a:srgbClr val="FFFFFF"/>
                </a:solidFill>
                <a:effectLst/>
                <a:uLnTx/>
                <a:uFillTx/>
                <a:latin typeface="Calibri"/>
                <a:ea typeface="Calibri"/>
                <a:cs typeface="Calibri"/>
                <a:sym typeface="Calibri"/>
              </a:rPr>
              <a:t>Communications @aaplog.org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202-230-0997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32C4B6-64D0-D13B-24D6-CB6BD6366B1B}"/>
              </a:ext>
            </a:extLst>
          </p:cNvPr>
          <p:cNvPicPr>
            <a:picLocks noChangeAspect="1"/>
          </p:cNvPicPr>
          <p:nvPr/>
        </p:nvPicPr>
        <p:blipFill>
          <a:blip r:embed="rId2"/>
          <a:stretch>
            <a:fillRect/>
          </a:stretch>
        </p:blipFill>
        <p:spPr>
          <a:xfrm>
            <a:off x="2298505" y="287861"/>
            <a:ext cx="7594990" cy="6699594"/>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3C96E-AE26-27E5-1E5D-346270D1B2FA}"/>
              </a:ext>
            </a:extLst>
          </p:cNvPr>
          <p:cNvPicPr>
            <a:picLocks noChangeAspect="1"/>
          </p:cNvPicPr>
          <p:nvPr/>
        </p:nvPicPr>
        <p:blipFill>
          <a:blip r:embed="rId2"/>
          <a:stretch>
            <a:fillRect/>
          </a:stretch>
        </p:blipFill>
        <p:spPr>
          <a:xfrm>
            <a:off x="2891404" y="128877"/>
            <a:ext cx="6409192" cy="6858000"/>
          </a:xfrm>
          <a:prstGeom prst="rect">
            <a:avLst/>
          </a:prstGeom>
        </p:spPr>
      </p:pic>
    </p:spTree>
    <p:extLst>
      <p:ext uri="{BB962C8B-B14F-4D97-AF65-F5344CB8AC3E}">
        <p14:creationId xmlns:p14="http://schemas.microsoft.com/office/powerpoint/2010/main" val="8229445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Background </a:t>
            </a:r>
          </a:p>
        </p:txBody>
      </p:sp>
      <p:sp>
        <p:nvSpPr>
          <p:cNvPr id="3" name="TextBox 2">
            <a:extLst>
              <a:ext uri="{FF2B5EF4-FFF2-40B4-BE49-F238E27FC236}">
                <a16:creationId xmlns:a16="http://schemas.microsoft.com/office/drawing/2014/main" id="{CD089511-1B04-4532-8E7D-B83AC2E6A56E}"/>
              </a:ext>
            </a:extLst>
          </p:cNvPr>
          <p:cNvSpPr txBox="1"/>
          <p:nvPr/>
        </p:nvSpPr>
        <p:spPr>
          <a:xfrm>
            <a:off x="445879" y="1497873"/>
            <a:ext cx="10596193" cy="5324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Society for Family Planning is an organization made up of physicians and other clinicians (e.g. midwives, </a:t>
            </a:r>
            <a:r>
              <a:rPr lang="en-US" sz="2400" kern="0" dirty="0" err="1">
                <a:solidFill>
                  <a:srgbClr val="000000"/>
                </a:solidFill>
                <a:latin typeface="Acumin Pro"/>
                <a:cs typeface="Calibri"/>
                <a:sym typeface="Calibri"/>
              </a:rPr>
              <a:t>midlevels</a:t>
            </a:r>
            <a:r>
              <a:rPr lang="en-US" sz="2400" kern="0" dirty="0">
                <a:solidFill>
                  <a:srgbClr val="000000"/>
                </a:solidFill>
                <a:latin typeface="Acumin Pro"/>
                <a:cs typeface="Calibri"/>
                <a:sym typeface="Calibri"/>
              </a:rPr>
              <a:t>) who do medication abortion, MVA, or surgical abortion, whether in the first trimester or later</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SFP has developed a complex family planning fellowship for training in later D&amp;Es as these become rarer and training in them becomes absent from most OB/GYN residencies (i.e. not needed to train the obstetrician in these procedures as not common/not essential)</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SFP began a project to collect the changes in abortion provision among clinicians as the legislative environment began to broil in 2022-23</a:t>
            </a:r>
          </a:p>
          <a:p>
            <a:pPr marL="800100" lvl="1"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Abortions were on the rise globally and in the U.S.</a:t>
            </a:r>
          </a:p>
          <a:p>
            <a:pPr marL="800100" lvl="1"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Abortion numbers are lower in the summer, which is when </a:t>
            </a:r>
            <a:r>
              <a:rPr lang="en-US" sz="2400" i="1" kern="0" dirty="0">
                <a:solidFill>
                  <a:srgbClr val="000000"/>
                </a:solidFill>
                <a:latin typeface="Acumin Pro"/>
                <a:cs typeface="Calibri"/>
                <a:sym typeface="Calibri"/>
              </a:rPr>
              <a:t>Dobbs </a:t>
            </a:r>
            <a:r>
              <a:rPr lang="en-US" sz="2400" kern="0" dirty="0">
                <a:solidFill>
                  <a:srgbClr val="000000"/>
                </a:solidFill>
                <a:latin typeface="Acumin Pro"/>
                <a:cs typeface="Calibri"/>
                <a:sym typeface="Calibri"/>
              </a:rPr>
              <a:t>happened (June 2022)</a:t>
            </a:r>
          </a:p>
        </p:txBody>
      </p:sp>
    </p:spTree>
    <p:extLst>
      <p:ext uri="{BB962C8B-B14F-4D97-AF65-F5344CB8AC3E}">
        <p14:creationId xmlns:p14="http://schemas.microsoft.com/office/powerpoint/2010/main" val="29210524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Study design</a:t>
            </a:r>
          </a:p>
        </p:txBody>
      </p:sp>
      <p:sp>
        <p:nvSpPr>
          <p:cNvPr id="7" name="TextBox 6">
            <a:extLst>
              <a:ext uri="{FF2B5EF4-FFF2-40B4-BE49-F238E27FC236}">
                <a16:creationId xmlns:a16="http://schemas.microsoft.com/office/drawing/2014/main" id="{FAC866B2-F08C-CF0C-B92E-8EF771357357}"/>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D7C30909-5ECA-AF2F-E45B-D224E30E4C2B}"/>
              </a:ext>
            </a:extLst>
          </p:cNvPr>
          <p:cNvSpPr txBox="1"/>
          <p:nvPr/>
        </p:nvSpPr>
        <p:spPr>
          <a:xfrm>
            <a:off x="445879" y="1319457"/>
            <a:ext cx="10596193" cy="4893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dirty="0">
                <a:latin typeface="Acumin Pro"/>
              </a:rPr>
              <a:t>Authors (SFP) “developed a database of all clinics, private medical offices, hospitals, and virtual-only providers in the US known to offer abortion care in early 2022”</a:t>
            </a:r>
          </a:p>
          <a:p>
            <a:pPr marL="800100" lvl="1" indent="-342900" defTabSz="1219170" hangingPunct="0">
              <a:spcAft>
                <a:spcPts val="1200"/>
              </a:spcAft>
              <a:buFont typeface="Arial" panose="020B0604020202020204" pitchFamily="34" charset="0"/>
              <a:buChar char="•"/>
            </a:pPr>
            <a:r>
              <a:rPr lang="en-US" sz="2400" dirty="0">
                <a:latin typeface="Acumin Pro"/>
              </a:rPr>
              <a:t>Abortion Facility Database from Advancing New Standards in Reproductive Health at University of California, San Francisco +</a:t>
            </a:r>
          </a:p>
          <a:p>
            <a:pPr marL="800100" lvl="1" indent="-342900" defTabSz="1219170" hangingPunct="0">
              <a:spcAft>
                <a:spcPts val="1200"/>
              </a:spcAft>
              <a:buFont typeface="Arial" panose="020B0604020202020204" pitchFamily="34" charset="0"/>
              <a:buChar char="•"/>
            </a:pPr>
            <a:r>
              <a:rPr lang="en-US" sz="2400" dirty="0">
                <a:latin typeface="Acumin Pro"/>
              </a:rPr>
              <a:t>Providers who were participating in the Ryan Training program +</a:t>
            </a:r>
          </a:p>
          <a:p>
            <a:pPr marL="800100" lvl="1" indent="-342900" defTabSz="1219170" hangingPunct="0">
              <a:spcAft>
                <a:spcPts val="1200"/>
              </a:spcAft>
              <a:buFont typeface="Arial" panose="020B0604020202020204" pitchFamily="34" charset="0"/>
              <a:buChar char="•"/>
            </a:pPr>
            <a:r>
              <a:rPr lang="en-US" sz="2400" dirty="0">
                <a:latin typeface="Acumin Pro"/>
              </a:rPr>
              <a:t>Providers who were participating in the Complex Family Planning Fellowship +</a:t>
            </a:r>
          </a:p>
          <a:p>
            <a:pPr marL="800100" lvl="1" indent="-342900" defTabSz="1219170" hangingPunct="0">
              <a:spcAft>
                <a:spcPts val="1200"/>
              </a:spcAft>
              <a:buFont typeface="Arial" panose="020B0604020202020204" pitchFamily="34" charset="0"/>
              <a:buChar char="•"/>
            </a:pPr>
            <a:r>
              <a:rPr lang="en-US" sz="2400" dirty="0">
                <a:latin typeface="Acumin Pro"/>
              </a:rPr>
              <a:t>Searching on Abortion Finder + </a:t>
            </a:r>
          </a:p>
          <a:p>
            <a:pPr marL="800100" lvl="1" indent="-342900" defTabSz="1219170" hangingPunct="0">
              <a:spcAft>
                <a:spcPts val="1200"/>
              </a:spcAft>
              <a:buFont typeface="Arial" panose="020B0604020202020204" pitchFamily="34" charset="0"/>
              <a:buChar char="•"/>
            </a:pPr>
            <a:r>
              <a:rPr lang="en-US" sz="2400" dirty="0">
                <a:latin typeface="Acumin Pro"/>
              </a:rPr>
              <a:t>Contacts within the Society of Family Planning +</a:t>
            </a:r>
          </a:p>
          <a:p>
            <a:pPr marL="800100" lvl="1" indent="-342900" defTabSz="1219170" hangingPunct="0">
              <a:spcAft>
                <a:spcPts val="1200"/>
              </a:spcAft>
              <a:buFont typeface="Arial" panose="020B0604020202020204" pitchFamily="34" charset="0"/>
              <a:buChar char="•"/>
            </a:pPr>
            <a:r>
              <a:rPr lang="en-US" sz="2400" dirty="0">
                <a:latin typeface="Acumin Pro"/>
              </a:rPr>
              <a:t>Contacts within the Society for Maternal-Fetal Medicine</a:t>
            </a:r>
            <a:endParaRPr lang="en-US" sz="2400" kern="0" dirty="0">
              <a:solidFill>
                <a:srgbClr val="000000"/>
              </a:solidFill>
              <a:latin typeface="Acumin Pro"/>
              <a:cs typeface="Calibri"/>
              <a:sym typeface="Calibri"/>
            </a:endParaRPr>
          </a:p>
        </p:txBody>
      </p:sp>
    </p:spTree>
    <p:extLst>
      <p:ext uri="{BB962C8B-B14F-4D97-AF65-F5344CB8AC3E}">
        <p14:creationId xmlns:p14="http://schemas.microsoft.com/office/powerpoint/2010/main" val="17403662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Study design</a:t>
            </a:r>
          </a:p>
        </p:txBody>
      </p:sp>
      <p:sp>
        <p:nvSpPr>
          <p:cNvPr id="8" name="TextBox 7">
            <a:extLst>
              <a:ext uri="{FF2B5EF4-FFF2-40B4-BE49-F238E27FC236}">
                <a16:creationId xmlns:a16="http://schemas.microsoft.com/office/drawing/2014/main" id="{D7C30909-5ECA-AF2F-E45B-D224E30E4C2B}"/>
              </a:ext>
            </a:extLst>
          </p:cNvPr>
          <p:cNvSpPr txBox="1"/>
          <p:nvPr/>
        </p:nvSpPr>
        <p:spPr>
          <a:xfrm>
            <a:off x="445879" y="1319457"/>
            <a:ext cx="10596193"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dirty="0">
                <a:latin typeface="Acumin Pro"/>
              </a:rPr>
              <a:t>79% of all identified providers agreed to participate (estimated 82% of all abortions provided)</a:t>
            </a:r>
            <a:endParaRPr lang="en-US" sz="2400" kern="0" dirty="0">
              <a:solidFill>
                <a:srgbClr val="000000"/>
              </a:solidFill>
              <a:latin typeface="Acumin Pro"/>
              <a:cs typeface="Calibri"/>
              <a:sym typeface="Calibri"/>
            </a:endParaRP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Missing April data: “we estimated the number of abortions by state using several information sources including the Guttmacher Institute, state health departments, news articles, contacts known to the missing clinics, and knowledge of the abortion volumes by state.”</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If the number of abortions for a given state was less than ten for a single month, we rounded the number of abortions up to ten</a:t>
            </a:r>
          </a:p>
        </p:txBody>
      </p:sp>
      <p:sp>
        <p:nvSpPr>
          <p:cNvPr id="3" name="TextBox 2">
            <a:extLst>
              <a:ext uri="{FF2B5EF4-FFF2-40B4-BE49-F238E27FC236}">
                <a16:creationId xmlns:a16="http://schemas.microsoft.com/office/drawing/2014/main" id="{F37A6487-B488-9515-A7F4-91299E07ECD1}"/>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3516946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404079" y="222939"/>
            <a:ext cx="9203219"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5600" kern="0" dirty="0">
                <a:solidFill>
                  <a:srgbClr val="A75967"/>
                </a:solidFill>
                <a:latin typeface="Acumin Pro"/>
                <a:cs typeface="Calibri"/>
                <a:sym typeface="Calibri"/>
              </a:rPr>
              <a:t>Study design</a:t>
            </a:r>
          </a:p>
        </p:txBody>
      </p:sp>
      <p:sp>
        <p:nvSpPr>
          <p:cNvPr id="8" name="TextBox 7">
            <a:extLst>
              <a:ext uri="{FF2B5EF4-FFF2-40B4-BE49-F238E27FC236}">
                <a16:creationId xmlns:a16="http://schemas.microsoft.com/office/drawing/2014/main" id="{D7C30909-5ECA-AF2F-E45B-D224E30E4C2B}"/>
              </a:ext>
            </a:extLst>
          </p:cNvPr>
          <p:cNvSpPr txBox="1"/>
          <p:nvPr/>
        </p:nvSpPr>
        <p:spPr>
          <a:xfrm>
            <a:off x="445879" y="1319457"/>
            <a:ext cx="10596193" cy="4001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Change in provision of estimated abortions provided by a clinician was reported for each US census regions</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Legislation in each state was classified as “abortion is banned,” “abortion access is restricted,” or “abortion access is legal with few[/no] restrictions”</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Legislation assignments were based on reporting by the </a:t>
            </a:r>
            <a:r>
              <a:rPr lang="en-US" sz="2400" i="1" kern="0" dirty="0">
                <a:solidFill>
                  <a:srgbClr val="000000"/>
                </a:solidFill>
                <a:latin typeface="Acumin Pro"/>
                <a:cs typeface="Calibri"/>
                <a:sym typeface="Calibri"/>
              </a:rPr>
              <a:t>New York Times</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Calculated number of abortions per 1000 women</a:t>
            </a:r>
          </a:p>
          <a:p>
            <a:pPr marL="342900" indent="-342900" defTabSz="1219170" hangingPunct="0">
              <a:spcAft>
                <a:spcPts val="1200"/>
              </a:spcAft>
              <a:buFont typeface="Arial" panose="020B0604020202020204" pitchFamily="34" charset="0"/>
              <a:buChar char="•"/>
            </a:pPr>
            <a:r>
              <a:rPr lang="en-US" sz="2400" kern="0" dirty="0">
                <a:solidFill>
                  <a:srgbClr val="000000"/>
                </a:solidFill>
                <a:latin typeface="Acumin Pro"/>
                <a:cs typeface="Calibri"/>
                <a:sym typeface="Calibri"/>
              </a:rPr>
              <a:t>Exempt from review by Advarra IRB (independent IRB)</a:t>
            </a:r>
          </a:p>
          <a:p>
            <a:pPr marL="342900" indent="-342900" defTabSz="1219170" hangingPunct="0">
              <a:spcAft>
                <a:spcPts val="1200"/>
              </a:spcAft>
              <a:buFont typeface="Arial" panose="020B0604020202020204" pitchFamily="34" charset="0"/>
              <a:buChar char="•"/>
            </a:pPr>
            <a:r>
              <a:rPr lang="en-US" sz="2400" kern="0">
                <a:solidFill>
                  <a:srgbClr val="000000"/>
                </a:solidFill>
                <a:latin typeface="Acumin Pro"/>
                <a:cs typeface="Calibri"/>
                <a:sym typeface="Calibri"/>
              </a:rPr>
              <a:t>Sponsored </a:t>
            </a:r>
            <a:r>
              <a:rPr lang="en-US" sz="2400" kern="0" dirty="0">
                <a:solidFill>
                  <a:srgbClr val="000000"/>
                </a:solidFill>
                <a:latin typeface="Acumin Pro"/>
                <a:cs typeface="Calibri"/>
                <a:sym typeface="Calibri"/>
              </a:rPr>
              <a:t>by SFP and shaped by its Research Steering Committee</a:t>
            </a:r>
          </a:p>
        </p:txBody>
      </p:sp>
      <p:sp>
        <p:nvSpPr>
          <p:cNvPr id="3" name="TextBox 2">
            <a:extLst>
              <a:ext uri="{FF2B5EF4-FFF2-40B4-BE49-F238E27FC236}">
                <a16:creationId xmlns:a16="http://schemas.microsoft.com/office/drawing/2014/main" id="{C3885C03-7D57-5D6E-97FF-2584DC0DC74A}"/>
              </a:ext>
            </a:extLst>
          </p:cNvPr>
          <p:cNvSpPr txBox="1"/>
          <p:nvPr/>
        </p:nvSpPr>
        <p:spPr>
          <a:xfrm>
            <a:off x="505260" y="6327286"/>
            <a:ext cx="49831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219170" hangingPunct="0"/>
            <a:r>
              <a:rPr lang="en-US" sz="1400" kern="0" dirty="0">
                <a:solidFill>
                  <a:srgbClr val="000000"/>
                </a:solidFill>
                <a:latin typeface="Acumin Pro"/>
                <a:cs typeface="Calibri"/>
                <a:sym typeface="Calibri"/>
              </a:rPr>
              <a:t>#WeCount Report, DOI 10.46621/UKAI6324</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833391539"/>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2075</Words>
  <Application>Microsoft Office PowerPoint</Application>
  <PresentationFormat>Widescreen</PresentationFormat>
  <Paragraphs>141</Paragraphs>
  <Slides>35</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Acumin Pro</vt:lpstr>
      <vt:lpstr>Acumin Pro Black</vt:lpstr>
      <vt:lpstr>Acumin Pro Light</vt:lpstr>
      <vt:lpstr>Arial</vt:lpstr>
      <vt:lpstr>Calibri</vt:lpstr>
      <vt:lpstr>Calibri Light</vt:lpstr>
      <vt:lpstr>Helvetica</vt:lpstr>
      <vt:lpstr>Helvetica Neue</vt:lpstr>
      <vt:lpstr>Helvetica Neue Medium</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Buskmiller</dc:creator>
  <cp:lastModifiedBy>Parker Bott</cp:lastModifiedBy>
  <cp:revision>26</cp:revision>
  <dcterms:created xsi:type="dcterms:W3CDTF">2022-01-13T14:07:47Z</dcterms:created>
  <dcterms:modified xsi:type="dcterms:W3CDTF">2023-04-12T21:22:08Z</dcterms:modified>
</cp:coreProperties>
</file>